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9" r:id="rId2"/>
    <p:sldId id="427" r:id="rId3"/>
    <p:sldId id="428" r:id="rId4"/>
    <p:sldId id="429" r:id="rId5"/>
    <p:sldId id="395" r:id="rId6"/>
    <p:sldId id="425" r:id="rId7"/>
    <p:sldId id="420" r:id="rId8"/>
    <p:sldId id="430" r:id="rId9"/>
    <p:sldId id="424" r:id="rId10"/>
    <p:sldId id="423" r:id="rId11"/>
    <p:sldId id="422" r:id="rId12"/>
    <p:sldId id="421" r:id="rId13"/>
    <p:sldId id="426" r:id="rId14"/>
    <p:sldId id="418" r:id="rId1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34" userDrawn="1">
          <p15:clr>
            <a:srgbClr val="F26B43"/>
          </p15:clr>
        </p15:guide>
        <p15:guide id="3" orient="horz" pos="1480" userDrawn="1">
          <p15:clr>
            <a:srgbClr val="A4A3A4"/>
          </p15:clr>
        </p15:guide>
        <p15:guide id="5" pos="761" userDrawn="1">
          <p15:clr>
            <a:srgbClr val="A4A3A4"/>
          </p15:clr>
        </p15:guide>
        <p15:guide id="6" pos="398" userDrawn="1">
          <p15:clr>
            <a:srgbClr val="A4A3A4"/>
          </p15:clr>
        </p15:guide>
        <p15:guide id="7" orient="horz" pos="414" userDrawn="1">
          <p15:clr>
            <a:srgbClr val="A4A3A4"/>
          </p15:clr>
        </p15:guide>
        <p15:guide id="8" pos="5257" userDrawn="1">
          <p15:clr>
            <a:srgbClr val="A4A3A4"/>
          </p15:clr>
        </p15:guide>
        <p15:guide id="9" pos="55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854" userDrawn="1">
          <p15:clr>
            <a:srgbClr val="A4A3A4"/>
          </p15:clr>
        </p15:guide>
        <p15:guide id="3" pos="141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 Cohn" initials="DC" lastIdx="1" clrIdx="0">
    <p:extLst>
      <p:ext uri="{19B8F6BF-5375-455C-9EA6-DF929625EA0E}">
        <p15:presenceInfo xmlns:p15="http://schemas.microsoft.com/office/powerpoint/2012/main" userId="S::denis.cohn@zeco.onmicrosoft.com::6f8c5f9d-8f56-47f6-9cf2-890a15fe16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D4B0"/>
    <a:srgbClr val="FF93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83"/>
    <p:restoredTop sz="92011"/>
  </p:normalViewPr>
  <p:slideViewPr>
    <p:cSldViewPr snapToGrid="0" snapToObjects="1">
      <p:cViewPr varScale="1">
        <p:scale>
          <a:sx n="118" d="100"/>
          <a:sy n="118" d="100"/>
        </p:scale>
        <p:origin x="1368" y="184"/>
      </p:cViewPr>
      <p:guideLst>
        <p:guide orient="horz" pos="3634"/>
        <p:guide orient="horz" pos="1480"/>
        <p:guide pos="761"/>
        <p:guide pos="398"/>
        <p:guide orient="horz" pos="414"/>
        <p:guide pos="5257"/>
        <p:guide pos="557"/>
      </p:guideLst>
    </p:cSldViewPr>
  </p:slideViewPr>
  <p:outlineViewPr>
    <p:cViewPr>
      <p:scale>
        <a:sx n="33" d="100"/>
        <a:sy n="33" d="100"/>
      </p:scale>
      <p:origin x="0" y="0"/>
    </p:cViewPr>
  </p:outlineViewPr>
  <p:notesTextViewPr>
    <p:cViewPr>
      <p:scale>
        <a:sx n="1" d="1"/>
        <a:sy n="1" d="1"/>
      </p:scale>
      <p:origin x="0" y="0"/>
    </p:cViewPr>
  </p:notesTextViewPr>
  <p:sorterViewPr>
    <p:cViewPr>
      <p:scale>
        <a:sx n="45" d="100"/>
        <a:sy n="45" d="100"/>
      </p:scale>
      <p:origin x="0" y="0"/>
    </p:cViewPr>
  </p:sorterViewPr>
  <p:notesViewPr>
    <p:cSldViewPr snapToGrid="0" snapToObjects="1" showGuides="1">
      <p:cViewPr varScale="1">
        <p:scale>
          <a:sx n="162" d="100"/>
          <a:sy n="162" d="100"/>
        </p:scale>
        <p:origin x="6520" y="208"/>
      </p:cViewPr>
      <p:guideLst>
        <p:guide orient="horz" pos="2880"/>
        <p:guide pos="854"/>
        <p:guide pos="141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A191D-C6C4-334F-9D58-F3EAE04F0633}" type="datetimeFigureOut">
              <a:rPr lang="de-DE" smtClean="0"/>
              <a:t>09.08.19</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54A68-C0EC-B84E-BE84-04545C35C909}" type="slidenum">
              <a:rPr lang="de-DE" smtClean="0"/>
              <a:t>‹Nr.›</a:t>
            </a:fld>
            <a:endParaRPr lang="de-DE"/>
          </a:p>
        </p:txBody>
      </p:sp>
    </p:spTree>
    <p:extLst>
      <p:ext uri="{BB962C8B-B14F-4D97-AF65-F5344CB8AC3E}">
        <p14:creationId xmlns:p14="http://schemas.microsoft.com/office/powerpoint/2010/main" val="76582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2354A68-C0EC-B84E-BE84-04545C35C909}" type="slidenum">
              <a:rPr lang="de-DE" smtClean="0"/>
              <a:t>2</a:t>
            </a:fld>
            <a:endParaRPr lang="de-DE"/>
          </a:p>
        </p:txBody>
      </p:sp>
    </p:spTree>
    <p:extLst>
      <p:ext uri="{BB962C8B-B14F-4D97-AF65-F5344CB8AC3E}">
        <p14:creationId xmlns:p14="http://schemas.microsoft.com/office/powerpoint/2010/main" val="75692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2354A68-C0EC-B84E-BE84-04545C35C909}" type="slidenum">
              <a:rPr lang="de-DE" smtClean="0"/>
              <a:t>3</a:t>
            </a:fld>
            <a:endParaRPr lang="de-DE"/>
          </a:p>
        </p:txBody>
      </p:sp>
    </p:spTree>
    <p:extLst>
      <p:ext uri="{BB962C8B-B14F-4D97-AF65-F5344CB8AC3E}">
        <p14:creationId xmlns:p14="http://schemas.microsoft.com/office/powerpoint/2010/main" val="214155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2354A68-C0EC-B84E-BE84-04545C35C909}" type="slidenum">
              <a:rPr lang="de-DE" smtClean="0"/>
              <a:t>14</a:t>
            </a:fld>
            <a:endParaRPr lang="de-DE"/>
          </a:p>
        </p:txBody>
      </p:sp>
    </p:spTree>
    <p:extLst>
      <p:ext uri="{BB962C8B-B14F-4D97-AF65-F5344CB8AC3E}">
        <p14:creationId xmlns:p14="http://schemas.microsoft.com/office/powerpoint/2010/main" val="2598001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de-DE" dirty="0"/>
              <a:t>Mastertitelformat bearbeiten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26D47906-9B63-2840-A074-F8081BDCB7DF}" type="datetime1">
              <a:rPr lang="de-DE" smtClean="0"/>
              <a:t>09.08.19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7749869" y="6578770"/>
            <a:ext cx="2228850" cy="365125"/>
          </a:xfrm>
        </p:spPr>
        <p:txBody>
          <a:bodyPr/>
          <a:lstStyle>
            <a:lvl1pPr>
              <a:defRPr sz="1000">
                <a:latin typeface="Alright Sans" panose="02000503040000020004" pitchFamily="2" charset="0"/>
              </a:defRPr>
            </a:lvl1pPr>
          </a:lstStyle>
          <a:p>
            <a:fld id="{53928499-C92B-FF4C-B1E5-08F1FD50C1BB}" type="slidenum">
              <a:rPr lang="de-DE" smtClean="0"/>
              <a:pPr/>
              <a:t>‹Nr.›</a:t>
            </a:fld>
            <a:endParaRPr lang="de-DE"/>
          </a:p>
        </p:txBody>
      </p:sp>
      <p:pic>
        <p:nvPicPr>
          <p:cNvPr id="9" name="Grafik 8">
            <a:extLst>
              <a:ext uri="{FF2B5EF4-FFF2-40B4-BE49-F238E27FC236}">
                <a16:creationId xmlns:a16="http://schemas.microsoft.com/office/drawing/2014/main" id="{C73380EF-9E6D-4A4A-83D8-4E0C0F6C59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9573327" y="6235428"/>
            <a:ext cx="501910" cy="75007"/>
          </a:xfrm>
          <a:prstGeom prst="rect">
            <a:avLst/>
          </a:prstGeom>
        </p:spPr>
      </p:pic>
    </p:spTree>
    <p:extLst>
      <p:ext uri="{BB962C8B-B14F-4D97-AF65-F5344CB8AC3E}">
        <p14:creationId xmlns:p14="http://schemas.microsoft.com/office/powerpoint/2010/main" val="269799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97C9B5B7-8738-8E42-A383-EF099C5570DF}" type="datetime1">
              <a:rPr lang="de-DE" smtClean="0"/>
              <a:t>09.08.19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3928499-C92B-FF4C-B1E5-08F1FD50C1BB}" type="slidenum">
              <a:rPr lang="de-DE" smtClean="0"/>
              <a:t>‹Nr.›</a:t>
            </a:fld>
            <a:endParaRPr lang="de-DE"/>
          </a:p>
        </p:txBody>
      </p:sp>
    </p:spTree>
    <p:extLst>
      <p:ext uri="{BB962C8B-B14F-4D97-AF65-F5344CB8AC3E}">
        <p14:creationId xmlns:p14="http://schemas.microsoft.com/office/powerpoint/2010/main" val="75260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93BEB16E-98BE-BE47-9739-0B822106F2AB}" type="datetime1">
              <a:rPr lang="de-DE" smtClean="0"/>
              <a:t>09.08.19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3928499-C92B-FF4C-B1E5-08F1FD50C1BB}" type="slidenum">
              <a:rPr lang="de-DE" smtClean="0"/>
              <a:t>‹Nr.›</a:t>
            </a:fld>
            <a:endParaRPr lang="de-DE"/>
          </a:p>
        </p:txBody>
      </p:sp>
    </p:spTree>
    <p:extLst>
      <p:ext uri="{BB962C8B-B14F-4D97-AF65-F5344CB8AC3E}">
        <p14:creationId xmlns:p14="http://schemas.microsoft.com/office/powerpoint/2010/main" val="342219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96563195-B2B6-1A4C-9B19-AB9EF8AFBB82}" type="datetime1">
              <a:rPr lang="de-DE" smtClean="0"/>
              <a:t>09.08.19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3928499-C92B-FF4C-B1E5-08F1FD50C1BB}" type="slidenum">
              <a:rPr lang="de-DE" smtClean="0"/>
              <a:t>‹Nr.›</a:t>
            </a:fld>
            <a:endParaRPr lang="de-DE"/>
          </a:p>
        </p:txBody>
      </p:sp>
    </p:spTree>
    <p:extLst>
      <p:ext uri="{BB962C8B-B14F-4D97-AF65-F5344CB8AC3E}">
        <p14:creationId xmlns:p14="http://schemas.microsoft.com/office/powerpoint/2010/main" val="420833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C8219781-5E15-A247-9BB4-4E360C2FC6A5}" type="datetime1">
              <a:rPr lang="de-DE" smtClean="0"/>
              <a:t>09.08.19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3928499-C92B-FF4C-B1E5-08F1FD50C1BB}" type="slidenum">
              <a:rPr lang="de-DE" smtClean="0"/>
              <a:t>‹Nr.›</a:t>
            </a:fld>
            <a:endParaRPr lang="de-DE"/>
          </a:p>
        </p:txBody>
      </p:sp>
    </p:spTree>
    <p:extLst>
      <p:ext uri="{BB962C8B-B14F-4D97-AF65-F5344CB8AC3E}">
        <p14:creationId xmlns:p14="http://schemas.microsoft.com/office/powerpoint/2010/main" val="363355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131E010C-58EF-5A4E-A351-100E7057DF6B}" type="datetime1">
              <a:rPr lang="de-DE" smtClean="0"/>
              <a:t>09.08.19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3928499-C92B-FF4C-B1E5-08F1FD50C1BB}" type="slidenum">
              <a:rPr lang="de-DE" smtClean="0"/>
              <a:t>‹Nr.›</a:t>
            </a:fld>
            <a:endParaRPr lang="de-DE"/>
          </a:p>
        </p:txBody>
      </p:sp>
    </p:spTree>
    <p:extLst>
      <p:ext uri="{BB962C8B-B14F-4D97-AF65-F5344CB8AC3E}">
        <p14:creationId xmlns:p14="http://schemas.microsoft.com/office/powerpoint/2010/main" val="134666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82329" y="2505075"/>
            <a:ext cx="4190702" cy="3684588"/>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5014913" y="2505075"/>
            <a:ext cx="4211340" cy="3684588"/>
          </a:xfrm>
        </p:spPr>
        <p:txBody>
          <a:bodyPr/>
          <a:lstStyle/>
          <a:p>
            <a:pPr lvl="0"/>
            <a:r>
              <a:rPr lang="de-DE"/>
              <a:t>Mastertextformat bearbeiten
Zweite Ebene
Dritte Ebene
Vierte Ebene
Fünfte Ebene</a:t>
            </a:r>
            <a:endParaRPr lang="en-US" dirty="0"/>
          </a:p>
        </p:txBody>
      </p:sp>
      <p:sp>
        <p:nvSpPr>
          <p:cNvPr id="7" name="Date Placeholder 6"/>
          <p:cNvSpPr>
            <a:spLocks noGrp="1"/>
          </p:cNvSpPr>
          <p:nvPr>
            <p:ph type="dt" sz="half" idx="10"/>
          </p:nvPr>
        </p:nvSpPr>
        <p:spPr/>
        <p:txBody>
          <a:bodyPr/>
          <a:lstStyle/>
          <a:p>
            <a:fld id="{423D3060-0555-9245-94FE-DB699EA8B9A1}" type="datetime1">
              <a:rPr lang="de-DE" smtClean="0"/>
              <a:t>09.08.19</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3928499-C92B-FF4C-B1E5-08F1FD50C1BB}" type="slidenum">
              <a:rPr lang="de-DE" smtClean="0"/>
              <a:t>‹Nr.›</a:t>
            </a:fld>
            <a:endParaRPr lang="de-DE"/>
          </a:p>
        </p:txBody>
      </p:sp>
    </p:spTree>
    <p:extLst>
      <p:ext uri="{BB962C8B-B14F-4D97-AF65-F5344CB8AC3E}">
        <p14:creationId xmlns:p14="http://schemas.microsoft.com/office/powerpoint/2010/main" val="220177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AC2EC8F8-E8C7-7C4E-95B0-2D66473B9B09}" type="datetime1">
              <a:rPr lang="de-DE" smtClean="0"/>
              <a:t>09.08.19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3928499-C92B-FF4C-B1E5-08F1FD50C1BB}" type="slidenum">
              <a:rPr lang="de-DE" smtClean="0"/>
              <a:t>‹Nr.›</a:t>
            </a:fld>
            <a:endParaRPr lang="de-DE"/>
          </a:p>
        </p:txBody>
      </p:sp>
    </p:spTree>
    <p:extLst>
      <p:ext uri="{BB962C8B-B14F-4D97-AF65-F5344CB8AC3E}">
        <p14:creationId xmlns:p14="http://schemas.microsoft.com/office/powerpoint/2010/main" val="291974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D4ACB-5EF1-4542-8596-80D628C72B32}" type="datetime1">
              <a:rPr lang="de-DE" smtClean="0"/>
              <a:t>09.08.19</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3928499-C92B-FF4C-B1E5-08F1FD50C1BB}" type="slidenum">
              <a:rPr lang="de-DE" smtClean="0"/>
              <a:t>‹Nr.›</a:t>
            </a:fld>
            <a:endParaRPr lang="de-DE"/>
          </a:p>
        </p:txBody>
      </p:sp>
    </p:spTree>
    <p:extLst>
      <p:ext uri="{BB962C8B-B14F-4D97-AF65-F5344CB8AC3E}">
        <p14:creationId xmlns:p14="http://schemas.microsoft.com/office/powerpoint/2010/main" val="349722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6B52322D-1E5A-2E42-BEC6-38CBA869CAD5}" type="datetime1">
              <a:rPr lang="de-DE" smtClean="0"/>
              <a:t>09.08.19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3928499-C92B-FF4C-B1E5-08F1FD50C1BB}" type="slidenum">
              <a:rPr lang="de-DE" smtClean="0"/>
              <a:t>‹Nr.›</a:t>
            </a:fld>
            <a:endParaRPr lang="de-DE"/>
          </a:p>
        </p:txBody>
      </p:sp>
    </p:spTree>
    <p:extLst>
      <p:ext uri="{BB962C8B-B14F-4D97-AF65-F5344CB8AC3E}">
        <p14:creationId xmlns:p14="http://schemas.microsoft.com/office/powerpoint/2010/main" val="120474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B2BE4F69-D3FC-CA4E-BD9A-E728AF86F4F9}" type="datetime1">
              <a:rPr lang="de-DE" smtClean="0"/>
              <a:t>09.08.19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3928499-C92B-FF4C-B1E5-08F1FD50C1BB}" type="slidenum">
              <a:rPr lang="de-DE" smtClean="0"/>
              <a:t>‹Nr.›</a:t>
            </a:fld>
            <a:endParaRPr lang="de-DE"/>
          </a:p>
        </p:txBody>
      </p:sp>
    </p:spTree>
    <p:extLst>
      <p:ext uri="{BB962C8B-B14F-4D97-AF65-F5344CB8AC3E}">
        <p14:creationId xmlns:p14="http://schemas.microsoft.com/office/powerpoint/2010/main" val="283732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89C50-4F6B-F943-B65F-60F78AF28379}" type="datetime1">
              <a:rPr lang="de-DE" smtClean="0"/>
              <a:t>09.08.19</a:t>
            </a:fld>
            <a:endParaRPr lang="de-D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28499-C92B-FF4C-B1E5-08F1FD50C1BB}" type="slidenum">
              <a:rPr lang="de-DE" smtClean="0"/>
              <a:t>‹Nr.›</a:t>
            </a:fld>
            <a:endParaRPr lang="de-DE"/>
          </a:p>
        </p:txBody>
      </p:sp>
    </p:spTree>
    <p:extLst>
      <p:ext uri="{BB962C8B-B14F-4D97-AF65-F5344CB8AC3E}">
        <p14:creationId xmlns:p14="http://schemas.microsoft.com/office/powerpoint/2010/main" val="4033840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CC83AA-A1E0-C946-8E5D-72DB824D2AF8}"/>
              </a:ext>
            </a:extLst>
          </p:cNvPr>
          <p:cNvSpPr/>
          <p:nvPr/>
        </p:nvSpPr>
        <p:spPr>
          <a:xfrm>
            <a:off x="115710" y="2659088"/>
            <a:ext cx="6362092" cy="1938992"/>
          </a:xfrm>
          <a:prstGeom prst="rect">
            <a:avLst/>
          </a:prstGeom>
        </p:spPr>
        <p:txBody>
          <a:bodyPr wrap="square">
            <a:spAutoFit/>
          </a:bodyPr>
          <a:lstStyle/>
          <a:p>
            <a:r>
              <a:rPr lang="de-DE" sz="2800" dirty="0">
                <a:latin typeface="Alright Sans" panose="02000503040000020004" pitchFamily="2" charset="0"/>
              </a:rPr>
              <a:t>Vortrag</a:t>
            </a:r>
          </a:p>
          <a:p>
            <a:r>
              <a:rPr lang="de-DE" sz="2800" dirty="0">
                <a:latin typeface="Alright Sans" panose="02000503040000020004" pitchFamily="2" charset="0"/>
              </a:rPr>
              <a:t>AG Elektrotherapie</a:t>
            </a:r>
          </a:p>
          <a:p>
            <a:endParaRPr lang="de-DE" sz="1600" dirty="0">
              <a:latin typeface="Alright Sans" panose="02000503040000020004" pitchFamily="2" charset="0"/>
            </a:endParaRPr>
          </a:p>
          <a:p>
            <a:endParaRPr lang="de-DE" sz="1600" dirty="0">
              <a:latin typeface="Alright Sans" panose="02000503040000020004" pitchFamily="2" charset="0"/>
            </a:endParaRPr>
          </a:p>
          <a:p>
            <a:r>
              <a:rPr lang="de-DE" sz="1600" dirty="0">
                <a:latin typeface="Alright Sans" panose="02000503040000020004" pitchFamily="2" charset="0"/>
              </a:rPr>
              <a:t>Hanns-Peter Cohn</a:t>
            </a:r>
          </a:p>
          <a:p>
            <a:r>
              <a:rPr lang="de-DE" sz="1600" dirty="0">
                <a:latin typeface="Alright Sans" panose="02000503040000020004" pitchFamily="2" charset="0"/>
              </a:rPr>
              <a:t>Berlin, 10. August 2019</a:t>
            </a:r>
          </a:p>
        </p:txBody>
      </p:sp>
      <p:pic>
        <p:nvPicPr>
          <p:cNvPr id="6" name="Grafik 5">
            <a:extLst>
              <a:ext uri="{FF2B5EF4-FFF2-40B4-BE49-F238E27FC236}">
                <a16:creationId xmlns:a16="http://schemas.microsoft.com/office/drawing/2014/main" id="{10F824FE-1A30-3845-AD5E-E6FC25F477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5100" y="637775"/>
            <a:ext cx="3995697" cy="646332"/>
          </a:xfrm>
          <a:prstGeom prst="rect">
            <a:avLst/>
          </a:prstGeom>
        </p:spPr>
      </p:pic>
      <p:sp>
        <p:nvSpPr>
          <p:cNvPr id="7" name="Foliennummernplatzhalter 6">
            <a:extLst>
              <a:ext uri="{FF2B5EF4-FFF2-40B4-BE49-F238E27FC236}">
                <a16:creationId xmlns:a16="http://schemas.microsoft.com/office/drawing/2014/main" id="{E65495F9-D8A4-A448-8C0F-4A1258C8EE9C}"/>
              </a:ext>
            </a:extLst>
          </p:cNvPr>
          <p:cNvSpPr>
            <a:spLocks noGrp="1"/>
          </p:cNvSpPr>
          <p:nvPr>
            <p:ph type="sldNum" sz="quarter" idx="12"/>
          </p:nvPr>
        </p:nvSpPr>
        <p:spPr/>
        <p:txBody>
          <a:bodyPr/>
          <a:lstStyle/>
          <a:p>
            <a:fld id="{53928499-C92B-FF4C-B1E5-08F1FD50C1BB}" type="slidenum">
              <a:rPr lang="de-DE" smtClean="0"/>
              <a:t>1</a:t>
            </a:fld>
            <a:endParaRPr lang="de-DE"/>
          </a:p>
        </p:txBody>
      </p:sp>
    </p:spTree>
    <p:extLst>
      <p:ext uri="{BB962C8B-B14F-4D97-AF65-F5344CB8AC3E}">
        <p14:creationId xmlns:p14="http://schemas.microsoft.com/office/powerpoint/2010/main" val="3642625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65495F9-D8A4-A448-8C0F-4A1258C8EE9C}"/>
              </a:ext>
            </a:extLst>
          </p:cNvPr>
          <p:cNvSpPr>
            <a:spLocks noGrp="1"/>
          </p:cNvSpPr>
          <p:nvPr>
            <p:ph type="sldNum" sz="quarter" idx="12"/>
          </p:nvPr>
        </p:nvSpPr>
        <p:spPr/>
        <p:txBody>
          <a:bodyPr/>
          <a:lstStyle/>
          <a:p>
            <a:fld id="{53928499-C92B-FF4C-B1E5-08F1FD50C1BB}" type="slidenum">
              <a:rPr lang="de-DE" smtClean="0"/>
              <a:t>10</a:t>
            </a:fld>
            <a:endParaRPr lang="de-DE"/>
          </a:p>
        </p:txBody>
      </p:sp>
      <p:sp>
        <p:nvSpPr>
          <p:cNvPr id="13" name="Rechteck 12">
            <a:extLst>
              <a:ext uri="{FF2B5EF4-FFF2-40B4-BE49-F238E27FC236}">
                <a16:creationId xmlns:a16="http://schemas.microsoft.com/office/drawing/2014/main" id="{613B5CEF-E86E-2F41-B57E-D3550BFD242A}"/>
              </a:ext>
            </a:extLst>
          </p:cNvPr>
          <p:cNvSpPr/>
          <p:nvPr/>
        </p:nvSpPr>
        <p:spPr>
          <a:xfrm>
            <a:off x="94883" y="91230"/>
            <a:ext cx="7934692" cy="584775"/>
          </a:xfrm>
          <a:prstGeom prst="rect">
            <a:avLst/>
          </a:prstGeom>
        </p:spPr>
        <p:txBody>
          <a:bodyPr wrap="square">
            <a:spAutoFit/>
          </a:bodyPr>
          <a:lstStyle/>
          <a:p>
            <a:r>
              <a:rPr lang="en" sz="1600" b="1" dirty="0">
                <a:latin typeface="Alright Sans" panose="02000503040000020004" pitchFamily="2" charset="0"/>
              </a:rPr>
              <a:t>7.1	</a:t>
            </a:r>
            <a:r>
              <a:rPr lang="de-DE" sz="1600" b="1" dirty="0">
                <a:latin typeface="Alright Sans" panose="02000503040000020004" pitchFamily="2" charset="0"/>
              </a:rPr>
              <a:t>Belastungs-Inkontinenz</a:t>
            </a:r>
          </a:p>
          <a:p>
            <a:endParaRPr lang="en" sz="1600" b="1" dirty="0">
              <a:latin typeface="Alright Sans" panose="02000503040000020004" pitchFamily="2" charset="0"/>
            </a:endParaRPr>
          </a:p>
        </p:txBody>
      </p:sp>
      <p:sp>
        <p:nvSpPr>
          <p:cNvPr id="14" name="Foliennummernplatzhalter 6">
            <a:extLst>
              <a:ext uri="{FF2B5EF4-FFF2-40B4-BE49-F238E27FC236}">
                <a16:creationId xmlns:a16="http://schemas.microsoft.com/office/drawing/2014/main" id="{55557CDD-5E75-EC47-A609-BC7B1C07FD63}"/>
              </a:ext>
            </a:extLst>
          </p:cNvPr>
          <p:cNvSpPr txBox="1">
            <a:spLocks/>
          </p:cNvSpPr>
          <p:nvPr/>
        </p:nvSpPr>
        <p:spPr>
          <a:xfrm>
            <a:off x="7902269" y="673117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lright Sans"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928499-C92B-FF4C-B1E5-08F1FD50C1BB}" type="slidenum">
              <a:rPr lang="de-DE" smtClean="0"/>
              <a:pPr/>
              <a:t>10</a:t>
            </a:fld>
            <a:endParaRPr lang="de-DE" dirty="0"/>
          </a:p>
        </p:txBody>
      </p:sp>
      <p:sp>
        <p:nvSpPr>
          <p:cNvPr id="2" name="Rechteck 1">
            <a:extLst>
              <a:ext uri="{FF2B5EF4-FFF2-40B4-BE49-F238E27FC236}">
                <a16:creationId xmlns:a16="http://schemas.microsoft.com/office/drawing/2014/main" id="{8D08D812-A03A-8B46-86B4-59831EB19F01}"/>
              </a:ext>
            </a:extLst>
          </p:cNvPr>
          <p:cNvSpPr/>
          <p:nvPr/>
        </p:nvSpPr>
        <p:spPr>
          <a:xfrm>
            <a:off x="548640" y="569387"/>
            <a:ext cx="9262477" cy="4431983"/>
          </a:xfrm>
          <a:prstGeom prst="rect">
            <a:avLst/>
          </a:prstGeom>
        </p:spPr>
        <p:txBody>
          <a:bodyPr wrap="square">
            <a:spAutoFit/>
          </a:bodyPr>
          <a:lstStyle/>
          <a:p>
            <a:endParaRPr lang="de-DE" b="1" dirty="0">
              <a:latin typeface="Alright Sans" panose="02000503040000020004" pitchFamily="2" charset="0"/>
            </a:endParaRPr>
          </a:p>
          <a:p>
            <a:endParaRPr lang="de-DE" b="1" dirty="0">
              <a:latin typeface="Alright Sans" panose="02000503040000020004" pitchFamily="2" charset="0"/>
            </a:endParaRPr>
          </a:p>
          <a:p>
            <a:endParaRPr lang="de-DE" b="1" dirty="0">
              <a:latin typeface="Alright Sans" panose="02000503040000020004" pitchFamily="2" charset="0"/>
            </a:endParaRPr>
          </a:p>
          <a:p>
            <a:r>
              <a:rPr lang="de-DE" b="1" dirty="0">
                <a:latin typeface="Alright Sans" panose="02000503040000020004" pitchFamily="2" charset="0"/>
              </a:rPr>
              <a:t>Heben, Tragen, Husten, Niesen oder Lachen </a:t>
            </a:r>
            <a:r>
              <a:rPr lang="de-DE" sz="1400" dirty="0">
                <a:latin typeface="Alright Sans" panose="02000503040000020004" pitchFamily="2" charset="0"/>
              </a:rPr>
              <a:t>– all das sind alltägliche körperliche Belastungen, die eine sogenannte Belastungs-Inkontinenz (fälschlicherweise auch als Stress-Inkontinenz bezeichnet) auslösen können. </a:t>
            </a:r>
          </a:p>
          <a:p>
            <a:br>
              <a:rPr lang="de-DE" sz="1400" dirty="0">
                <a:latin typeface="Alright Sans" panose="02000503040000020004" pitchFamily="2" charset="0"/>
              </a:rPr>
            </a:br>
            <a:endParaRPr lang="de-DE" sz="1400" dirty="0">
              <a:latin typeface="Alright Sans" panose="02000503040000020004" pitchFamily="2" charset="0"/>
            </a:endParaRPr>
          </a:p>
          <a:p>
            <a:r>
              <a:rPr lang="de-DE" sz="1400" dirty="0">
                <a:latin typeface="Alright Sans" panose="02000503040000020004" pitchFamily="2" charset="0"/>
              </a:rPr>
              <a:t>Diese Form der Inkontinenz ist – besonders unter Frauen – weit verbreitet. Weil bei den Betroffenen oft der Schließmechanismus der Harnröhre geschädigt ist – etwa nach einer Schwangerschaft, verlieren sie Urin typischerweise in Form von Spritzern. Auch hormonelle Veränderungen während der Wechseljahre kommen als Auslöser in Betracht. </a:t>
            </a:r>
          </a:p>
          <a:p>
            <a:br>
              <a:rPr lang="de-DE" sz="1400" dirty="0">
                <a:latin typeface="Alright Sans" panose="02000503040000020004" pitchFamily="2" charset="0"/>
              </a:rPr>
            </a:br>
            <a:endParaRPr lang="de-DE" sz="1400" dirty="0">
              <a:latin typeface="Alright Sans" panose="02000503040000020004" pitchFamily="2" charset="0"/>
            </a:endParaRPr>
          </a:p>
          <a:p>
            <a:r>
              <a:rPr lang="de-DE" sz="1400" dirty="0">
                <a:latin typeface="Alright Sans" panose="02000503040000020004" pitchFamily="2" charset="0"/>
              </a:rPr>
              <a:t>Männer haben typischerweise nach einer Prostata-Operation eine Belastungs-Inkontinenz. Ob Mann oder Frau: </a:t>
            </a:r>
          </a:p>
          <a:p>
            <a:endParaRPr lang="de-DE" sz="1400" dirty="0">
              <a:latin typeface="Alright Sans" panose="02000503040000020004" pitchFamily="2" charset="0"/>
            </a:endParaRPr>
          </a:p>
          <a:p>
            <a:r>
              <a:rPr lang="de-DE" sz="1400" dirty="0">
                <a:latin typeface="Alright Sans" panose="02000503040000020004" pitchFamily="2" charset="0"/>
              </a:rPr>
              <a:t>Fazit:</a:t>
            </a:r>
          </a:p>
          <a:p>
            <a:endParaRPr lang="de-DE" sz="1400" dirty="0">
              <a:latin typeface="Alright Sans" panose="02000503040000020004" pitchFamily="2" charset="0"/>
            </a:endParaRPr>
          </a:p>
          <a:p>
            <a:r>
              <a:rPr lang="de-DE" sz="1600" dirty="0">
                <a:latin typeface="Alright Sans" panose="02000503040000020004" pitchFamily="2" charset="0"/>
              </a:rPr>
              <a:t>Jeder kann Belastungs-Inkontinenz durch Kräftigung der BB-Muskulatur in den Griff bekommen.</a:t>
            </a:r>
          </a:p>
        </p:txBody>
      </p:sp>
    </p:spTree>
    <p:extLst>
      <p:ext uri="{BB962C8B-B14F-4D97-AF65-F5344CB8AC3E}">
        <p14:creationId xmlns:p14="http://schemas.microsoft.com/office/powerpoint/2010/main" val="3366247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65495F9-D8A4-A448-8C0F-4A1258C8EE9C}"/>
              </a:ext>
            </a:extLst>
          </p:cNvPr>
          <p:cNvSpPr>
            <a:spLocks noGrp="1"/>
          </p:cNvSpPr>
          <p:nvPr>
            <p:ph type="sldNum" sz="quarter" idx="12"/>
          </p:nvPr>
        </p:nvSpPr>
        <p:spPr/>
        <p:txBody>
          <a:bodyPr/>
          <a:lstStyle/>
          <a:p>
            <a:fld id="{53928499-C92B-FF4C-B1E5-08F1FD50C1BB}" type="slidenum">
              <a:rPr lang="de-DE" smtClean="0"/>
              <a:t>11</a:t>
            </a:fld>
            <a:endParaRPr lang="de-DE"/>
          </a:p>
        </p:txBody>
      </p:sp>
      <p:sp>
        <p:nvSpPr>
          <p:cNvPr id="13" name="Rechteck 12">
            <a:extLst>
              <a:ext uri="{FF2B5EF4-FFF2-40B4-BE49-F238E27FC236}">
                <a16:creationId xmlns:a16="http://schemas.microsoft.com/office/drawing/2014/main" id="{613B5CEF-E86E-2F41-B57E-D3550BFD242A}"/>
              </a:ext>
            </a:extLst>
          </p:cNvPr>
          <p:cNvSpPr/>
          <p:nvPr/>
        </p:nvSpPr>
        <p:spPr>
          <a:xfrm>
            <a:off x="94883" y="91230"/>
            <a:ext cx="7934692" cy="584775"/>
          </a:xfrm>
          <a:prstGeom prst="rect">
            <a:avLst/>
          </a:prstGeom>
        </p:spPr>
        <p:txBody>
          <a:bodyPr wrap="square">
            <a:spAutoFit/>
          </a:bodyPr>
          <a:lstStyle/>
          <a:p>
            <a:r>
              <a:rPr lang="en" sz="1600" b="1" dirty="0">
                <a:latin typeface="Alright Sans" panose="02000503040000020004" pitchFamily="2" charset="0"/>
              </a:rPr>
              <a:t>7.2	</a:t>
            </a:r>
            <a:r>
              <a:rPr lang="de-DE" sz="1600" b="1" dirty="0">
                <a:latin typeface="Alright Sans" panose="02000503040000020004" pitchFamily="2" charset="0"/>
              </a:rPr>
              <a:t>Drang-Inkontinenz</a:t>
            </a:r>
          </a:p>
          <a:p>
            <a:endParaRPr lang="en" sz="1600" b="1" dirty="0">
              <a:latin typeface="Alright Sans" panose="02000503040000020004" pitchFamily="2" charset="0"/>
            </a:endParaRPr>
          </a:p>
        </p:txBody>
      </p:sp>
      <p:sp>
        <p:nvSpPr>
          <p:cNvPr id="14" name="Foliennummernplatzhalter 6">
            <a:extLst>
              <a:ext uri="{FF2B5EF4-FFF2-40B4-BE49-F238E27FC236}">
                <a16:creationId xmlns:a16="http://schemas.microsoft.com/office/drawing/2014/main" id="{55557CDD-5E75-EC47-A609-BC7B1C07FD63}"/>
              </a:ext>
            </a:extLst>
          </p:cNvPr>
          <p:cNvSpPr txBox="1">
            <a:spLocks/>
          </p:cNvSpPr>
          <p:nvPr/>
        </p:nvSpPr>
        <p:spPr>
          <a:xfrm>
            <a:off x="7902269" y="673117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lright Sans"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928499-C92B-FF4C-B1E5-08F1FD50C1BB}" type="slidenum">
              <a:rPr lang="de-DE" smtClean="0"/>
              <a:pPr/>
              <a:t>11</a:t>
            </a:fld>
            <a:endParaRPr lang="de-DE" dirty="0"/>
          </a:p>
        </p:txBody>
      </p:sp>
      <p:sp>
        <p:nvSpPr>
          <p:cNvPr id="2" name="Rechteck 1">
            <a:extLst>
              <a:ext uri="{FF2B5EF4-FFF2-40B4-BE49-F238E27FC236}">
                <a16:creationId xmlns:a16="http://schemas.microsoft.com/office/drawing/2014/main" id="{3E032087-1E14-5549-9360-77EB5F23C8D0}"/>
              </a:ext>
            </a:extLst>
          </p:cNvPr>
          <p:cNvSpPr/>
          <p:nvPr/>
        </p:nvSpPr>
        <p:spPr>
          <a:xfrm>
            <a:off x="529769" y="1905982"/>
            <a:ext cx="9081464" cy="2339102"/>
          </a:xfrm>
          <a:prstGeom prst="rect">
            <a:avLst/>
          </a:prstGeom>
        </p:spPr>
        <p:txBody>
          <a:bodyPr wrap="square">
            <a:spAutoFit/>
          </a:bodyPr>
          <a:lstStyle/>
          <a:p>
            <a:r>
              <a:rPr lang="de-DE" sz="1400" dirty="0">
                <a:latin typeface="Alright Sans" panose="02000503040000020004" pitchFamily="2" charset="0"/>
              </a:rPr>
              <a:t>Typisch für eine </a:t>
            </a:r>
            <a:r>
              <a:rPr lang="de-DE" b="1" dirty="0">
                <a:latin typeface="Alright Sans" panose="02000503040000020004" pitchFamily="2" charset="0"/>
              </a:rPr>
              <a:t>Drang-Inkontinenz</a:t>
            </a:r>
            <a:r>
              <a:rPr lang="de-DE" sz="1400" dirty="0">
                <a:latin typeface="Alright Sans" panose="02000503040000020004" pitchFamily="2" charset="0"/>
              </a:rPr>
              <a:t> ist ein überfallartiger Harndrang. Die Betroffenen müssen von jetzt auf gleich und können den Urin oft nicht halten bevor sie eine Toilette erreicht haben. </a:t>
            </a:r>
          </a:p>
          <a:p>
            <a:endParaRPr lang="de-DE" sz="1400" dirty="0">
              <a:latin typeface="Alright Sans" panose="02000503040000020004" pitchFamily="2" charset="0"/>
            </a:endParaRPr>
          </a:p>
          <a:p>
            <a:r>
              <a:rPr lang="de-DE" sz="1400" dirty="0">
                <a:latin typeface="Alright Sans" panose="02000503040000020004" pitchFamily="2" charset="0"/>
              </a:rPr>
              <a:t>Eine Drang-Inkontinenz ist oft ein Zeichen für eine überaktive Blase. </a:t>
            </a:r>
          </a:p>
          <a:p>
            <a:endParaRPr lang="de-DE" sz="1400" dirty="0">
              <a:latin typeface="Alright Sans" panose="02000503040000020004" pitchFamily="2" charset="0"/>
            </a:endParaRPr>
          </a:p>
          <a:p>
            <a:r>
              <a:rPr lang="de-DE" sz="1400" dirty="0">
                <a:latin typeface="Alright Sans" panose="02000503040000020004" pitchFamily="2" charset="0"/>
              </a:rPr>
              <a:t>Als Ursachen kommen infrage: ein instabiler Blasenmuskel, eine Blasenentzündung oder auch ein Tumor. Wichtig ist deshalb eine Untersuchung durch einen Arzt, damit eine neurologische Erkrankung ausgeschlossen werden kann.  </a:t>
            </a:r>
          </a:p>
          <a:p>
            <a:endParaRPr lang="de-DE" sz="1400" dirty="0">
              <a:latin typeface="Alright Sans" panose="02000503040000020004" pitchFamily="2" charset="0"/>
            </a:endParaRPr>
          </a:p>
          <a:p>
            <a:r>
              <a:rPr lang="de-DE" sz="1600" dirty="0">
                <a:latin typeface="Alright Sans" panose="02000503040000020004" pitchFamily="2" charset="0"/>
              </a:rPr>
              <a:t>Drang-Inkontinenz bessert sich durch eine gezielte Kräftigung der BB-Muskulatur. </a:t>
            </a:r>
          </a:p>
        </p:txBody>
      </p:sp>
    </p:spTree>
    <p:extLst>
      <p:ext uri="{BB962C8B-B14F-4D97-AF65-F5344CB8AC3E}">
        <p14:creationId xmlns:p14="http://schemas.microsoft.com/office/powerpoint/2010/main" val="93907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65495F9-D8A4-A448-8C0F-4A1258C8EE9C}"/>
              </a:ext>
            </a:extLst>
          </p:cNvPr>
          <p:cNvSpPr>
            <a:spLocks noGrp="1"/>
          </p:cNvSpPr>
          <p:nvPr>
            <p:ph type="sldNum" sz="quarter" idx="12"/>
          </p:nvPr>
        </p:nvSpPr>
        <p:spPr/>
        <p:txBody>
          <a:bodyPr/>
          <a:lstStyle/>
          <a:p>
            <a:fld id="{53928499-C92B-FF4C-B1E5-08F1FD50C1BB}" type="slidenum">
              <a:rPr lang="de-DE" smtClean="0"/>
              <a:t>12</a:t>
            </a:fld>
            <a:endParaRPr lang="de-DE"/>
          </a:p>
        </p:txBody>
      </p:sp>
      <p:sp>
        <p:nvSpPr>
          <p:cNvPr id="13" name="Rechteck 12">
            <a:extLst>
              <a:ext uri="{FF2B5EF4-FFF2-40B4-BE49-F238E27FC236}">
                <a16:creationId xmlns:a16="http://schemas.microsoft.com/office/drawing/2014/main" id="{613B5CEF-E86E-2F41-B57E-D3550BFD242A}"/>
              </a:ext>
            </a:extLst>
          </p:cNvPr>
          <p:cNvSpPr/>
          <p:nvPr/>
        </p:nvSpPr>
        <p:spPr>
          <a:xfrm>
            <a:off x="94883" y="91230"/>
            <a:ext cx="7934692" cy="584775"/>
          </a:xfrm>
          <a:prstGeom prst="rect">
            <a:avLst/>
          </a:prstGeom>
        </p:spPr>
        <p:txBody>
          <a:bodyPr wrap="square">
            <a:spAutoFit/>
          </a:bodyPr>
          <a:lstStyle/>
          <a:p>
            <a:r>
              <a:rPr lang="en" sz="1600" b="1" dirty="0">
                <a:latin typeface="Alright Sans" panose="02000503040000020004" pitchFamily="2" charset="0"/>
              </a:rPr>
              <a:t>7.3	</a:t>
            </a:r>
            <a:r>
              <a:rPr lang="de-DE" sz="1600" b="1" dirty="0">
                <a:latin typeface="Alright Sans" panose="02000503040000020004" pitchFamily="2" charset="0"/>
              </a:rPr>
              <a:t>Überlauf-Inkontinenz</a:t>
            </a:r>
          </a:p>
          <a:p>
            <a:endParaRPr lang="en" sz="1600" b="1" dirty="0">
              <a:latin typeface="Alright Sans" panose="02000503040000020004" pitchFamily="2" charset="0"/>
            </a:endParaRPr>
          </a:p>
        </p:txBody>
      </p:sp>
      <p:sp>
        <p:nvSpPr>
          <p:cNvPr id="14" name="Foliennummernplatzhalter 6">
            <a:extLst>
              <a:ext uri="{FF2B5EF4-FFF2-40B4-BE49-F238E27FC236}">
                <a16:creationId xmlns:a16="http://schemas.microsoft.com/office/drawing/2014/main" id="{55557CDD-5E75-EC47-A609-BC7B1C07FD63}"/>
              </a:ext>
            </a:extLst>
          </p:cNvPr>
          <p:cNvSpPr txBox="1">
            <a:spLocks/>
          </p:cNvSpPr>
          <p:nvPr/>
        </p:nvSpPr>
        <p:spPr>
          <a:xfrm>
            <a:off x="7902269" y="673117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lright Sans"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928499-C92B-FF4C-B1E5-08F1FD50C1BB}" type="slidenum">
              <a:rPr lang="de-DE" smtClean="0"/>
              <a:pPr/>
              <a:t>12</a:t>
            </a:fld>
            <a:endParaRPr lang="de-DE" dirty="0"/>
          </a:p>
        </p:txBody>
      </p:sp>
      <p:sp>
        <p:nvSpPr>
          <p:cNvPr id="2" name="Rechteck 1">
            <a:extLst>
              <a:ext uri="{FF2B5EF4-FFF2-40B4-BE49-F238E27FC236}">
                <a16:creationId xmlns:a16="http://schemas.microsoft.com/office/drawing/2014/main" id="{ACDFCBB2-E850-BA4D-ABE4-CBDDC1CF54C4}"/>
              </a:ext>
            </a:extLst>
          </p:cNvPr>
          <p:cNvSpPr/>
          <p:nvPr/>
        </p:nvSpPr>
        <p:spPr>
          <a:xfrm>
            <a:off x="563880" y="1657002"/>
            <a:ext cx="7781608" cy="2246769"/>
          </a:xfrm>
          <a:prstGeom prst="rect">
            <a:avLst/>
          </a:prstGeom>
        </p:spPr>
        <p:txBody>
          <a:bodyPr wrap="square">
            <a:spAutoFit/>
          </a:bodyPr>
          <a:lstStyle/>
          <a:p>
            <a:r>
              <a:rPr lang="de-DE" sz="1400" dirty="0">
                <a:latin typeface="Alright Sans" panose="02000503040000020004" pitchFamily="2" charset="0"/>
              </a:rPr>
              <a:t>Bei einer Überlauf-Inkontinenz kommt es zu einem unkontrollierbaren Überlaufen der Blase. Bei voller Blase fließt der Urin dann einfach ab. Ursache ist eine blockierte Harnröhre oder eine schwache Blasenmuskulatur. Eine blockierte Harnröhre kann durch Tumore oder Harnsteine verursacht werden. </a:t>
            </a:r>
          </a:p>
          <a:p>
            <a:endParaRPr lang="de-DE" sz="1400" dirty="0">
              <a:latin typeface="Alright Sans" panose="02000503040000020004" pitchFamily="2" charset="0"/>
            </a:endParaRPr>
          </a:p>
          <a:p>
            <a:r>
              <a:rPr lang="de-DE" sz="1400" dirty="0">
                <a:latin typeface="Alright Sans" panose="02000503040000020004" pitchFamily="2" charset="0"/>
              </a:rPr>
              <a:t>Männer sind häufiger als Frauen von einer Überlauf-Inkontinenz betroffen. Auslöser ist typischerweise eine gutartige Prostata-Vergrößerung.</a:t>
            </a:r>
          </a:p>
          <a:p>
            <a:endParaRPr lang="de-DE" sz="1400" dirty="0">
              <a:latin typeface="Alright Sans" panose="02000503040000020004" pitchFamily="2" charset="0"/>
            </a:endParaRPr>
          </a:p>
          <a:p>
            <a:r>
              <a:rPr lang="de-DE" sz="1400" dirty="0">
                <a:latin typeface="Alright Sans" panose="02000503040000020004" pitchFamily="2" charset="0"/>
              </a:rPr>
              <a:t>Die gezielte Kräftigung der BB-Muskulatur führt zu einer verbesserten Kontrolle der Blasenfunktion. </a:t>
            </a:r>
          </a:p>
        </p:txBody>
      </p:sp>
    </p:spTree>
    <p:extLst>
      <p:ext uri="{BB962C8B-B14F-4D97-AF65-F5344CB8AC3E}">
        <p14:creationId xmlns:p14="http://schemas.microsoft.com/office/powerpoint/2010/main" val="344897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65495F9-D8A4-A448-8C0F-4A1258C8EE9C}"/>
              </a:ext>
            </a:extLst>
          </p:cNvPr>
          <p:cNvSpPr>
            <a:spLocks noGrp="1"/>
          </p:cNvSpPr>
          <p:nvPr>
            <p:ph type="sldNum" sz="quarter" idx="12"/>
          </p:nvPr>
        </p:nvSpPr>
        <p:spPr/>
        <p:txBody>
          <a:bodyPr/>
          <a:lstStyle/>
          <a:p>
            <a:fld id="{53928499-C92B-FF4C-B1E5-08F1FD50C1BB}" type="slidenum">
              <a:rPr lang="de-DE" smtClean="0"/>
              <a:t>13</a:t>
            </a:fld>
            <a:endParaRPr lang="de-DE"/>
          </a:p>
        </p:txBody>
      </p:sp>
      <p:sp>
        <p:nvSpPr>
          <p:cNvPr id="13" name="Rechteck 12">
            <a:extLst>
              <a:ext uri="{FF2B5EF4-FFF2-40B4-BE49-F238E27FC236}">
                <a16:creationId xmlns:a16="http://schemas.microsoft.com/office/drawing/2014/main" id="{613B5CEF-E86E-2F41-B57E-D3550BFD242A}"/>
              </a:ext>
            </a:extLst>
          </p:cNvPr>
          <p:cNvSpPr/>
          <p:nvPr/>
        </p:nvSpPr>
        <p:spPr>
          <a:xfrm>
            <a:off x="185057" y="119033"/>
            <a:ext cx="8469086" cy="584775"/>
          </a:xfrm>
          <a:prstGeom prst="rect">
            <a:avLst/>
          </a:prstGeom>
        </p:spPr>
        <p:txBody>
          <a:bodyPr wrap="square">
            <a:spAutoFit/>
          </a:bodyPr>
          <a:lstStyle/>
          <a:p>
            <a:r>
              <a:rPr lang="en" sz="1600" b="1" dirty="0">
                <a:latin typeface="Alright Sans" panose="02000503040000020004" pitchFamily="2" charset="0"/>
              </a:rPr>
              <a:t>8	</a:t>
            </a:r>
            <a:r>
              <a:rPr lang="de-DE" sz="1600" b="1" dirty="0">
                <a:latin typeface="Alright Sans" panose="02000503040000020004" pitchFamily="2" charset="0"/>
              </a:rPr>
              <a:t>Was ein fitter Beckenboden mit intensiver empfundenen Orgasmen zu tun hat?</a:t>
            </a:r>
          </a:p>
          <a:p>
            <a:endParaRPr lang="en" sz="1600" b="1" dirty="0">
              <a:latin typeface="Alright Sans" panose="02000503040000020004" pitchFamily="2" charset="0"/>
            </a:endParaRPr>
          </a:p>
        </p:txBody>
      </p:sp>
      <p:sp>
        <p:nvSpPr>
          <p:cNvPr id="14" name="Foliennummernplatzhalter 6">
            <a:extLst>
              <a:ext uri="{FF2B5EF4-FFF2-40B4-BE49-F238E27FC236}">
                <a16:creationId xmlns:a16="http://schemas.microsoft.com/office/drawing/2014/main" id="{55557CDD-5E75-EC47-A609-BC7B1C07FD63}"/>
              </a:ext>
            </a:extLst>
          </p:cNvPr>
          <p:cNvSpPr txBox="1">
            <a:spLocks/>
          </p:cNvSpPr>
          <p:nvPr/>
        </p:nvSpPr>
        <p:spPr>
          <a:xfrm>
            <a:off x="7902269" y="673117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lright Sans"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928499-C92B-FF4C-B1E5-08F1FD50C1BB}" type="slidenum">
              <a:rPr lang="de-DE" smtClean="0"/>
              <a:pPr/>
              <a:t>13</a:t>
            </a:fld>
            <a:endParaRPr lang="de-DE" dirty="0"/>
          </a:p>
        </p:txBody>
      </p:sp>
      <p:sp>
        <p:nvSpPr>
          <p:cNvPr id="2" name="Rechteck 1">
            <a:extLst>
              <a:ext uri="{FF2B5EF4-FFF2-40B4-BE49-F238E27FC236}">
                <a16:creationId xmlns:a16="http://schemas.microsoft.com/office/drawing/2014/main" id="{A43FE0CE-4AB3-FC44-89A3-ABF867C3BC14}"/>
              </a:ext>
            </a:extLst>
          </p:cNvPr>
          <p:cNvSpPr/>
          <p:nvPr/>
        </p:nvSpPr>
        <p:spPr>
          <a:xfrm>
            <a:off x="549275" y="3523119"/>
            <a:ext cx="8724900" cy="2677656"/>
          </a:xfrm>
          <a:prstGeom prst="rect">
            <a:avLst/>
          </a:prstGeom>
        </p:spPr>
        <p:txBody>
          <a:bodyPr wrap="square">
            <a:spAutoFit/>
          </a:bodyPr>
          <a:lstStyle/>
          <a:p>
            <a:endParaRPr lang="de-DE" sz="1400" dirty="0">
              <a:latin typeface="Alright Sans" panose="02000503040000020004" pitchFamily="2" charset="0"/>
            </a:endParaRPr>
          </a:p>
          <a:p>
            <a:r>
              <a:rPr lang="de-DE" sz="1400" dirty="0">
                <a:latin typeface="Alright Sans" panose="02000503040000020004" pitchFamily="2" charset="0"/>
              </a:rPr>
              <a:t>Ein gezieltes Training sorgt dafür, dass die BB-Fasern stärker durchblutet werden – was zu einer verbesserten Kommunikation zwischen Fasern und Nerven führt. Dies verstärkt die Signale zwischen BB und dem limbischen System.</a:t>
            </a:r>
          </a:p>
          <a:p>
            <a:r>
              <a:rPr lang="de-DE" sz="1400" dirty="0">
                <a:latin typeface="Alright Sans" panose="02000503040000020004" pitchFamily="2" charset="0"/>
              </a:rPr>
              <a:t>Durch das Training lernt man  seinen Beckenboden besser kennen und kann ihn bewusster  an- und entspannen. </a:t>
            </a:r>
          </a:p>
          <a:p>
            <a:r>
              <a:rPr lang="de-DE" sz="1400" dirty="0">
                <a:latin typeface="Alright Sans" panose="02000503040000020004" pitchFamily="2" charset="0"/>
              </a:rPr>
              <a:t>Das ist ein wichtiger Punkt beim Orgasmus, denn viele Frauen kennen das Gefühl, kurz vorm Höhepunkt zu stehen und dann den Gipfel doch nicht erreichen zu können. </a:t>
            </a:r>
          </a:p>
          <a:p>
            <a:r>
              <a:rPr lang="de-DE" sz="1400" dirty="0">
                <a:latin typeface="Alright Sans" panose="02000503040000020004" pitchFamily="2" charset="0"/>
              </a:rPr>
              <a:t>Der Grund: Sie spannen ihren Beckenboden zu sehr an und können im wahrsten Sinne des Wortes „nicht loslassen“. </a:t>
            </a:r>
          </a:p>
          <a:p>
            <a:r>
              <a:rPr lang="de-DE" sz="1400" dirty="0">
                <a:latin typeface="Alright Sans" panose="02000503040000020004" pitchFamily="2" charset="0"/>
              </a:rPr>
              <a:t>Beim Beckenbodentraining mit ACTICORE1 stärkt man seine Muskeln nicht nur, um zum Beispiel einer Blasenschwäche vorzubeugen. Man lernt auch, die Muskulatur im richtigen Moment zu entspannen.</a:t>
            </a:r>
          </a:p>
        </p:txBody>
      </p:sp>
      <p:pic>
        <p:nvPicPr>
          <p:cNvPr id="3" name="Grafik 2">
            <a:extLst>
              <a:ext uri="{FF2B5EF4-FFF2-40B4-BE49-F238E27FC236}">
                <a16:creationId xmlns:a16="http://schemas.microsoft.com/office/drawing/2014/main" id="{304F5022-3435-4741-A4B4-B70F2AC423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2711" y="843318"/>
            <a:ext cx="2677656" cy="2865894"/>
          </a:xfrm>
          <a:prstGeom prst="rect">
            <a:avLst/>
          </a:prstGeom>
        </p:spPr>
      </p:pic>
    </p:spTree>
    <p:extLst>
      <p:ext uri="{BB962C8B-B14F-4D97-AF65-F5344CB8AC3E}">
        <p14:creationId xmlns:p14="http://schemas.microsoft.com/office/powerpoint/2010/main" val="284716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CC83AA-A1E0-C946-8E5D-72DB824D2AF8}"/>
              </a:ext>
            </a:extLst>
          </p:cNvPr>
          <p:cNvSpPr/>
          <p:nvPr/>
        </p:nvSpPr>
        <p:spPr>
          <a:xfrm>
            <a:off x="1383698" y="2527678"/>
            <a:ext cx="6362092" cy="523220"/>
          </a:xfrm>
          <a:prstGeom prst="rect">
            <a:avLst/>
          </a:prstGeom>
        </p:spPr>
        <p:txBody>
          <a:bodyPr wrap="square">
            <a:spAutoFit/>
          </a:bodyPr>
          <a:lstStyle/>
          <a:p>
            <a:pPr algn="ctr"/>
            <a:r>
              <a:rPr lang="de-DE" sz="2800" dirty="0">
                <a:latin typeface="Alright Sans" panose="02000503040000020004" pitchFamily="2" charset="0"/>
              </a:rPr>
              <a:t>Danke!</a:t>
            </a:r>
          </a:p>
        </p:txBody>
      </p:sp>
      <p:pic>
        <p:nvPicPr>
          <p:cNvPr id="6" name="Grafik 5">
            <a:extLst>
              <a:ext uri="{FF2B5EF4-FFF2-40B4-BE49-F238E27FC236}">
                <a16:creationId xmlns:a16="http://schemas.microsoft.com/office/drawing/2014/main" id="{10F824FE-1A30-3845-AD5E-E6FC25F477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56939" y="3050898"/>
            <a:ext cx="2337469" cy="378102"/>
          </a:xfrm>
          <a:prstGeom prst="rect">
            <a:avLst/>
          </a:prstGeom>
        </p:spPr>
      </p:pic>
      <p:sp>
        <p:nvSpPr>
          <p:cNvPr id="7" name="Foliennummernplatzhalter 6">
            <a:extLst>
              <a:ext uri="{FF2B5EF4-FFF2-40B4-BE49-F238E27FC236}">
                <a16:creationId xmlns:a16="http://schemas.microsoft.com/office/drawing/2014/main" id="{E65495F9-D8A4-A448-8C0F-4A1258C8EE9C}"/>
              </a:ext>
            </a:extLst>
          </p:cNvPr>
          <p:cNvSpPr>
            <a:spLocks noGrp="1"/>
          </p:cNvSpPr>
          <p:nvPr>
            <p:ph type="sldNum" sz="quarter" idx="12"/>
          </p:nvPr>
        </p:nvSpPr>
        <p:spPr/>
        <p:txBody>
          <a:bodyPr/>
          <a:lstStyle/>
          <a:p>
            <a:fld id="{53928499-C92B-FF4C-B1E5-08F1FD50C1BB}" type="slidenum">
              <a:rPr lang="de-DE" smtClean="0"/>
              <a:t>14</a:t>
            </a:fld>
            <a:endParaRPr lang="de-DE"/>
          </a:p>
        </p:txBody>
      </p:sp>
    </p:spTree>
    <p:extLst>
      <p:ext uri="{BB962C8B-B14F-4D97-AF65-F5344CB8AC3E}">
        <p14:creationId xmlns:p14="http://schemas.microsoft.com/office/powerpoint/2010/main" val="578351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65495F9-D8A4-A448-8C0F-4A1258C8EE9C}"/>
              </a:ext>
            </a:extLst>
          </p:cNvPr>
          <p:cNvSpPr>
            <a:spLocks noGrp="1"/>
          </p:cNvSpPr>
          <p:nvPr>
            <p:ph type="sldNum" sz="quarter" idx="12"/>
          </p:nvPr>
        </p:nvSpPr>
        <p:spPr/>
        <p:txBody>
          <a:bodyPr/>
          <a:lstStyle/>
          <a:p>
            <a:fld id="{53928499-C92B-FF4C-B1E5-08F1FD50C1BB}" type="slidenum">
              <a:rPr lang="de-DE" smtClean="0"/>
              <a:t>2</a:t>
            </a:fld>
            <a:endParaRPr lang="de-DE"/>
          </a:p>
        </p:txBody>
      </p:sp>
      <p:sp>
        <p:nvSpPr>
          <p:cNvPr id="13" name="Rechteck 12">
            <a:extLst>
              <a:ext uri="{FF2B5EF4-FFF2-40B4-BE49-F238E27FC236}">
                <a16:creationId xmlns:a16="http://schemas.microsoft.com/office/drawing/2014/main" id="{613B5CEF-E86E-2F41-B57E-D3550BFD242A}"/>
              </a:ext>
            </a:extLst>
          </p:cNvPr>
          <p:cNvSpPr/>
          <p:nvPr/>
        </p:nvSpPr>
        <p:spPr>
          <a:xfrm>
            <a:off x="94883" y="91230"/>
            <a:ext cx="7934692" cy="584775"/>
          </a:xfrm>
          <a:prstGeom prst="rect">
            <a:avLst/>
          </a:prstGeom>
        </p:spPr>
        <p:txBody>
          <a:bodyPr wrap="square">
            <a:spAutoFit/>
          </a:bodyPr>
          <a:lstStyle/>
          <a:p>
            <a:r>
              <a:rPr lang="en" sz="1600" b="1" dirty="0">
                <a:latin typeface="Alright Sans" panose="02000503040000020004" pitchFamily="2" charset="0"/>
              </a:rPr>
              <a:t>1 	</a:t>
            </a:r>
            <a:r>
              <a:rPr lang="de-DE" sz="1600" b="1" dirty="0">
                <a:latin typeface="Alright Sans" panose="02000503040000020004" pitchFamily="2" charset="0"/>
              </a:rPr>
              <a:t>Beckenbodenmuskulatur aktivieren </a:t>
            </a:r>
          </a:p>
          <a:p>
            <a:endParaRPr lang="en" sz="1600" b="1" dirty="0">
              <a:latin typeface="Alright Sans" panose="02000503040000020004" pitchFamily="2" charset="0"/>
            </a:endParaRPr>
          </a:p>
        </p:txBody>
      </p:sp>
      <p:sp>
        <p:nvSpPr>
          <p:cNvPr id="14" name="Foliennummernplatzhalter 6">
            <a:extLst>
              <a:ext uri="{FF2B5EF4-FFF2-40B4-BE49-F238E27FC236}">
                <a16:creationId xmlns:a16="http://schemas.microsoft.com/office/drawing/2014/main" id="{55557CDD-5E75-EC47-A609-BC7B1C07FD63}"/>
              </a:ext>
            </a:extLst>
          </p:cNvPr>
          <p:cNvSpPr txBox="1">
            <a:spLocks/>
          </p:cNvSpPr>
          <p:nvPr/>
        </p:nvSpPr>
        <p:spPr>
          <a:xfrm>
            <a:off x="7902269" y="673117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lright Sans"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928499-C92B-FF4C-B1E5-08F1FD50C1BB}" type="slidenum">
              <a:rPr lang="de-DE" smtClean="0"/>
              <a:pPr/>
              <a:t>2</a:t>
            </a:fld>
            <a:endParaRPr lang="de-DE" dirty="0"/>
          </a:p>
        </p:txBody>
      </p:sp>
      <p:sp>
        <p:nvSpPr>
          <p:cNvPr id="2" name="Rechteck 1">
            <a:extLst>
              <a:ext uri="{FF2B5EF4-FFF2-40B4-BE49-F238E27FC236}">
                <a16:creationId xmlns:a16="http://schemas.microsoft.com/office/drawing/2014/main" id="{55846EEA-2A35-D245-A280-51CE0F4E4450}"/>
              </a:ext>
            </a:extLst>
          </p:cNvPr>
          <p:cNvSpPr/>
          <p:nvPr/>
        </p:nvSpPr>
        <p:spPr>
          <a:xfrm>
            <a:off x="529957" y="581025"/>
            <a:ext cx="4556393" cy="2031325"/>
          </a:xfrm>
          <a:prstGeom prst="rect">
            <a:avLst/>
          </a:prstGeom>
        </p:spPr>
        <p:txBody>
          <a:bodyPr wrap="square">
            <a:spAutoFit/>
          </a:bodyPr>
          <a:lstStyle/>
          <a:p>
            <a:r>
              <a:rPr lang="de-DE" sz="1400" dirty="0">
                <a:solidFill>
                  <a:srgbClr val="000000"/>
                </a:solidFill>
                <a:latin typeface="Alright Sans" panose="02000503040000020004" pitchFamily="2" charset="0"/>
              </a:rPr>
              <a:t>Der Beckenboden ist ein Skelettmuskel, der ab dem 30. Lebensjahr jedes Jahr ca. 1-2 % seiner Leistung verliert.</a:t>
            </a:r>
          </a:p>
          <a:p>
            <a:endParaRPr lang="de-DE" sz="1400" dirty="0">
              <a:solidFill>
                <a:srgbClr val="000000"/>
              </a:solidFill>
              <a:latin typeface="Alright Sans" panose="02000503040000020004" pitchFamily="2" charset="0"/>
            </a:endParaRPr>
          </a:p>
          <a:p>
            <a:r>
              <a:rPr lang="de-DE" sz="1400" dirty="0">
                <a:solidFill>
                  <a:srgbClr val="000000"/>
                </a:solidFill>
                <a:latin typeface="Alright Sans" panose="02000503040000020004" pitchFamily="2" charset="0"/>
              </a:rPr>
              <a:t>Wenn Skelettmuskeln Leistung einbüßen, kann man diesen Verlust durch ein gezieltes Muskeltraining ausgleichen – wie bei jedem anderen Skelettmuskel des Körpers auch.</a:t>
            </a:r>
          </a:p>
          <a:p>
            <a:endParaRPr lang="de-DE" sz="1400" dirty="0">
              <a:solidFill>
                <a:srgbClr val="000000"/>
              </a:solidFill>
              <a:latin typeface="Alright Sans" panose="02000503040000020004" pitchFamily="2" charset="0"/>
            </a:endParaRPr>
          </a:p>
        </p:txBody>
      </p:sp>
      <p:pic>
        <p:nvPicPr>
          <p:cNvPr id="5" name="Grafik 4">
            <a:extLst>
              <a:ext uri="{FF2B5EF4-FFF2-40B4-BE49-F238E27FC236}">
                <a16:creationId xmlns:a16="http://schemas.microsoft.com/office/drawing/2014/main" id="{57349F00-2FA3-A443-BA66-571A70610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5407" y="0"/>
            <a:ext cx="4663563" cy="6913732"/>
          </a:xfrm>
          <a:prstGeom prst="rect">
            <a:avLst/>
          </a:prstGeom>
        </p:spPr>
      </p:pic>
      <p:sp>
        <p:nvSpPr>
          <p:cNvPr id="9" name="Rechteck 8">
            <a:extLst>
              <a:ext uri="{FF2B5EF4-FFF2-40B4-BE49-F238E27FC236}">
                <a16:creationId xmlns:a16="http://schemas.microsoft.com/office/drawing/2014/main" id="{FA262EBF-5679-5840-8EF4-7DAD3E368DFA}"/>
              </a:ext>
            </a:extLst>
          </p:cNvPr>
          <p:cNvSpPr/>
          <p:nvPr/>
        </p:nvSpPr>
        <p:spPr>
          <a:xfrm>
            <a:off x="568424" y="2579703"/>
            <a:ext cx="4953000" cy="1600438"/>
          </a:xfrm>
          <a:prstGeom prst="rect">
            <a:avLst/>
          </a:prstGeom>
        </p:spPr>
        <p:txBody>
          <a:bodyPr>
            <a:spAutoFit/>
          </a:bodyPr>
          <a:lstStyle/>
          <a:p>
            <a:endParaRPr lang="de-DE" sz="1400" dirty="0">
              <a:latin typeface="Alright Sans" panose="02000503040000020004" pitchFamily="2" charset="0"/>
            </a:endParaRPr>
          </a:p>
          <a:p>
            <a:endParaRPr lang="de-DE" sz="1400" dirty="0">
              <a:latin typeface="Alright Sans" panose="02000503040000020004" pitchFamily="2" charset="0"/>
            </a:endParaRPr>
          </a:p>
          <a:p>
            <a:r>
              <a:rPr lang="de-DE" sz="1400" dirty="0">
                <a:latin typeface="Alright Sans" panose="02000503040000020004" pitchFamily="2" charset="0"/>
              </a:rPr>
              <a:t>Erst verstehen, dann fühlen, dann aktivieren.</a:t>
            </a:r>
          </a:p>
          <a:p>
            <a:endParaRPr lang="de-DE" sz="1400" dirty="0">
              <a:latin typeface="Alright Sans" panose="02000503040000020004" pitchFamily="2" charset="0"/>
            </a:endParaRPr>
          </a:p>
          <a:p>
            <a:r>
              <a:rPr lang="de-DE" sz="1400" dirty="0">
                <a:latin typeface="Alright Sans" panose="02000503040000020004" pitchFamily="2" charset="0"/>
              </a:rPr>
              <a:t>Wie lernt man, seinen Beckenboden zu fühlen?</a:t>
            </a:r>
          </a:p>
          <a:p>
            <a:endParaRPr lang="de-DE" sz="1400" dirty="0">
              <a:latin typeface="Alright Sans" panose="02000503040000020004" pitchFamily="2" charset="0"/>
            </a:endParaRPr>
          </a:p>
          <a:p>
            <a:r>
              <a:rPr lang="de-DE" sz="1400" dirty="0">
                <a:latin typeface="Alright Sans" panose="02000503040000020004" pitchFamily="2" charset="0"/>
              </a:rPr>
              <a:t>Wie lässt man seinen Beckenboden spielen?</a:t>
            </a:r>
          </a:p>
        </p:txBody>
      </p:sp>
    </p:spTree>
    <p:extLst>
      <p:ext uri="{BB962C8B-B14F-4D97-AF65-F5344CB8AC3E}">
        <p14:creationId xmlns:p14="http://schemas.microsoft.com/office/powerpoint/2010/main" val="165108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65495F9-D8A4-A448-8C0F-4A1258C8EE9C}"/>
              </a:ext>
            </a:extLst>
          </p:cNvPr>
          <p:cNvSpPr>
            <a:spLocks noGrp="1"/>
          </p:cNvSpPr>
          <p:nvPr>
            <p:ph type="sldNum" sz="quarter" idx="12"/>
          </p:nvPr>
        </p:nvSpPr>
        <p:spPr/>
        <p:txBody>
          <a:bodyPr/>
          <a:lstStyle/>
          <a:p>
            <a:fld id="{53928499-C92B-FF4C-B1E5-08F1FD50C1BB}" type="slidenum">
              <a:rPr lang="de-DE" smtClean="0"/>
              <a:t>3</a:t>
            </a:fld>
            <a:endParaRPr lang="de-DE"/>
          </a:p>
        </p:txBody>
      </p:sp>
      <p:sp>
        <p:nvSpPr>
          <p:cNvPr id="13" name="Rechteck 12">
            <a:extLst>
              <a:ext uri="{FF2B5EF4-FFF2-40B4-BE49-F238E27FC236}">
                <a16:creationId xmlns:a16="http://schemas.microsoft.com/office/drawing/2014/main" id="{613B5CEF-E86E-2F41-B57E-D3550BFD242A}"/>
              </a:ext>
            </a:extLst>
          </p:cNvPr>
          <p:cNvSpPr/>
          <p:nvPr/>
        </p:nvSpPr>
        <p:spPr>
          <a:xfrm>
            <a:off x="94883" y="91230"/>
            <a:ext cx="7934692" cy="584775"/>
          </a:xfrm>
          <a:prstGeom prst="rect">
            <a:avLst/>
          </a:prstGeom>
        </p:spPr>
        <p:txBody>
          <a:bodyPr wrap="square">
            <a:spAutoFit/>
          </a:bodyPr>
          <a:lstStyle/>
          <a:p>
            <a:r>
              <a:rPr lang="en" sz="1600" b="1" dirty="0">
                <a:latin typeface="Alright Sans" panose="02000503040000020004" pitchFamily="2" charset="0"/>
              </a:rPr>
              <a:t>2 	</a:t>
            </a:r>
            <a:r>
              <a:rPr lang="de-DE" sz="1600" b="1" dirty="0">
                <a:latin typeface="Alright Sans" panose="02000503040000020004" pitchFamily="2" charset="0"/>
              </a:rPr>
              <a:t>Potential und Chancen</a:t>
            </a:r>
          </a:p>
          <a:p>
            <a:endParaRPr lang="en" sz="1600" b="1" dirty="0">
              <a:latin typeface="Alright Sans" panose="02000503040000020004" pitchFamily="2" charset="0"/>
            </a:endParaRPr>
          </a:p>
        </p:txBody>
      </p:sp>
      <p:sp>
        <p:nvSpPr>
          <p:cNvPr id="14" name="Foliennummernplatzhalter 6">
            <a:extLst>
              <a:ext uri="{FF2B5EF4-FFF2-40B4-BE49-F238E27FC236}">
                <a16:creationId xmlns:a16="http://schemas.microsoft.com/office/drawing/2014/main" id="{55557CDD-5E75-EC47-A609-BC7B1C07FD63}"/>
              </a:ext>
            </a:extLst>
          </p:cNvPr>
          <p:cNvSpPr txBox="1">
            <a:spLocks/>
          </p:cNvSpPr>
          <p:nvPr/>
        </p:nvSpPr>
        <p:spPr>
          <a:xfrm>
            <a:off x="7902269" y="673117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lright Sans"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928499-C92B-FF4C-B1E5-08F1FD50C1BB}" type="slidenum">
              <a:rPr lang="de-DE" smtClean="0"/>
              <a:pPr/>
              <a:t>3</a:t>
            </a:fld>
            <a:endParaRPr lang="de-DE" dirty="0"/>
          </a:p>
        </p:txBody>
      </p:sp>
      <p:sp>
        <p:nvSpPr>
          <p:cNvPr id="2" name="Rechteck 1">
            <a:extLst>
              <a:ext uri="{FF2B5EF4-FFF2-40B4-BE49-F238E27FC236}">
                <a16:creationId xmlns:a16="http://schemas.microsoft.com/office/drawing/2014/main" id="{55846EEA-2A35-D245-A280-51CE0F4E4450}"/>
              </a:ext>
            </a:extLst>
          </p:cNvPr>
          <p:cNvSpPr/>
          <p:nvPr/>
        </p:nvSpPr>
        <p:spPr>
          <a:xfrm>
            <a:off x="529957" y="581025"/>
            <a:ext cx="8412480" cy="5047536"/>
          </a:xfrm>
          <a:prstGeom prst="rect">
            <a:avLst/>
          </a:prstGeom>
        </p:spPr>
        <p:txBody>
          <a:bodyPr wrap="square">
            <a:spAutoFit/>
          </a:bodyPr>
          <a:lstStyle/>
          <a:p>
            <a:endParaRPr lang="de-DE" sz="1400" dirty="0">
              <a:solidFill>
                <a:srgbClr val="000000"/>
              </a:solidFill>
              <a:latin typeface="Alright Sans" panose="02000503040000020004" pitchFamily="2" charset="0"/>
            </a:endParaRPr>
          </a:p>
          <a:p>
            <a:pPr marL="285750" indent="-285750">
              <a:buFont typeface="Arial" panose="020B0604020202020204" pitchFamily="34" charset="0"/>
              <a:buChar char="•"/>
            </a:pPr>
            <a:r>
              <a:rPr lang="de-DE" sz="1400" dirty="0">
                <a:solidFill>
                  <a:srgbClr val="000000"/>
                </a:solidFill>
                <a:latin typeface="Alright Sans" panose="02000503040000020004" pitchFamily="2" charset="0"/>
              </a:rPr>
              <a:t>10 Mio. Betroffene leiden z.T. unter massiven Einschränkungen ihrer Lebensqualität.</a:t>
            </a:r>
          </a:p>
          <a:p>
            <a:pPr marL="285750" indent="-285750">
              <a:buFont typeface="Arial" panose="020B0604020202020204" pitchFamily="34" charset="0"/>
              <a:buChar char="•"/>
            </a:pPr>
            <a:endParaRPr lang="de-DE" sz="1400" dirty="0">
              <a:solidFill>
                <a:srgbClr val="000000"/>
              </a:solidFill>
              <a:latin typeface="Alright Sans" panose="02000503040000020004" pitchFamily="2" charset="0"/>
            </a:endParaRPr>
          </a:p>
          <a:p>
            <a:pPr marL="285750" indent="-285750">
              <a:buFont typeface="Arial" panose="020B0604020202020204" pitchFamily="34" charset="0"/>
              <a:buChar char="•"/>
            </a:pPr>
            <a:r>
              <a:rPr lang="de-DE" sz="1400" dirty="0">
                <a:solidFill>
                  <a:srgbClr val="000000"/>
                </a:solidFill>
                <a:latin typeface="Alright Sans" panose="02000503040000020004" pitchFamily="2" charset="0"/>
              </a:rPr>
              <a:t>80% kann geholfen werden.</a:t>
            </a:r>
            <a:br>
              <a:rPr lang="de-DE" sz="1400" dirty="0">
                <a:solidFill>
                  <a:srgbClr val="000000"/>
                </a:solidFill>
                <a:latin typeface="Alright Sans" panose="02000503040000020004" pitchFamily="2" charset="0"/>
              </a:rPr>
            </a:br>
            <a:endParaRPr lang="de-DE" sz="1400" dirty="0">
              <a:solidFill>
                <a:srgbClr val="000000"/>
              </a:solidFill>
              <a:latin typeface="Alright Sans" panose="02000503040000020004" pitchFamily="2" charset="0"/>
            </a:endParaRPr>
          </a:p>
          <a:p>
            <a:pPr marL="285750" indent="-285750">
              <a:buFont typeface="Arial" panose="020B0604020202020204" pitchFamily="34" charset="0"/>
              <a:buChar char="•"/>
            </a:pPr>
            <a:r>
              <a:rPr lang="de-DE" sz="1400" dirty="0">
                <a:solidFill>
                  <a:srgbClr val="000000"/>
                </a:solidFill>
                <a:latin typeface="Alright Sans" panose="02000503040000020004" pitchFamily="2" charset="0"/>
              </a:rPr>
              <a:t>Der Schlüssel heißt Hilfe zur Selbsthilfe.</a:t>
            </a:r>
          </a:p>
          <a:p>
            <a:pPr marL="285750" indent="-285750">
              <a:buFont typeface="Arial" panose="020B0604020202020204" pitchFamily="34" charset="0"/>
              <a:buChar char="•"/>
            </a:pPr>
            <a:endParaRPr lang="de-DE" sz="1400" dirty="0">
              <a:solidFill>
                <a:srgbClr val="000000"/>
              </a:solidFill>
              <a:latin typeface="Alright Sans" panose="02000503040000020004" pitchFamily="2" charset="0"/>
            </a:endParaRPr>
          </a:p>
          <a:p>
            <a:pPr marL="285750" indent="-285750">
              <a:buFont typeface="Arial" panose="020B0604020202020204" pitchFamily="34" charset="0"/>
              <a:buChar char="•"/>
            </a:pPr>
            <a:r>
              <a:rPr lang="de-DE" sz="1400" dirty="0">
                <a:solidFill>
                  <a:srgbClr val="000000"/>
                </a:solidFill>
                <a:latin typeface="Alright Sans" panose="02000503040000020004" pitchFamily="2" charset="0"/>
              </a:rPr>
              <a:t>Der Physiotherapeut als Coach.</a:t>
            </a:r>
            <a:br>
              <a:rPr lang="de-DE" sz="1400" dirty="0">
                <a:solidFill>
                  <a:srgbClr val="000000"/>
                </a:solidFill>
                <a:latin typeface="Alright Sans" panose="02000503040000020004" pitchFamily="2" charset="0"/>
              </a:rPr>
            </a:br>
            <a:endParaRPr lang="de-DE" sz="1400" dirty="0">
              <a:solidFill>
                <a:srgbClr val="000000"/>
              </a:solidFill>
              <a:latin typeface="Alright Sans" panose="02000503040000020004" pitchFamily="2" charset="0"/>
            </a:endParaRPr>
          </a:p>
          <a:p>
            <a:pPr marL="285750" indent="-285750">
              <a:buFont typeface="Arial" panose="020B0604020202020204" pitchFamily="34" charset="0"/>
              <a:buChar char="•"/>
            </a:pPr>
            <a:r>
              <a:rPr lang="de-DE" sz="1400" dirty="0">
                <a:solidFill>
                  <a:srgbClr val="000000"/>
                </a:solidFill>
                <a:latin typeface="Alright Sans" panose="02000503040000020004" pitchFamily="2" charset="0"/>
              </a:rPr>
              <a:t>Der ACTICORE  Leistungstest  (ACTI-TEST) als Interessewecker.</a:t>
            </a:r>
          </a:p>
          <a:p>
            <a:pPr marL="285750" indent="-285750">
              <a:buFont typeface="Arial" panose="020B0604020202020204" pitchFamily="34" charset="0"/>
              <a:buChar char="•"/>
            </a:pPr>
            <a:endParaRPr lang="de-DE" sz="1400" dirty="0">
              <a:solidFill>
                <a:srgbClr val="000000"/>
              </a:solidFill>
              <a:latin typeface="Alright Sans" panose="02000503040000020004" pitchFamily="2" charset="0"/>
            </a:endParaRPr>
          </a:p>
          <a:p>
            <a:pPr marL="285750" indent="-285750">
              <a:buFont typeface="Arial" panose="020B0604020202020204" pitchFamily="34" charset="0"/>
              <a:buChar char="•"/>
            </a:pPr>
            <a:endParaRPr lang="de-DE" sz="1400" dirty="0">
              <a:solidFill>
                <a:srgbClr val="000000"/>
              </a:solidFill>
              <a:latin typeface="Alright Sans" panose="02000503040000020004" pitchFamily="2" charset="0"/>
            </a:endParaRPr>
          </a:p>
          <a:p>
            <a:pPr marL="285750" indent="-285750">
              <a:buFont typeface="Arial" panose="020B0604020202020204" pitchFamily="34" charset="0"/>
              <a:buChar char="•"/>
            </a:pPr>
            <a:endParaRPr lang="de-DE" sz="1400" dirty="0">
              <a:solidFill>
                <a:srgbClr val="000000"/>
              </a:solidFill>
              <a:latin typeface="Alright Sans" panose="02000503040000020004" pitchFamily="2" charset="0"/>
            </a:endParaRPr>
          </a:p>
          <a:p>
            <a:pPr marL="285750" indent="-285750">
              <a:buFont typeface="Arial" panose="020B0604020202020204" pitchFamily="34" charset="0"/>
              <a:buChar char="•"/>
            </a:pPr>
            <a:endParaRPr lang="de-DE" sz="1400" dirty="0">
              <a:solidFill>
                <a:srgbClr val="000000"/>
              </a:solidFill>
              <a:latin typeface="Alright Sans" panose="02000503040000020004" pitchFamily="2" charset="0"/>
            </a:endParaRPr>
          </a:p>
          <a:p>
            <a:pPr marL="285750" indent="-285750">
              <a:buFont typeface="Arial" panose="020B0604020202020204" pitchFamily="34" charset="0"/>
              <a:buChar char="•"/>
            </a:pPr>
            <a:endParaRPr lang="de-DE" sz="1400" dirty="0">
              <a:solidFill>
                <a:srgbClr val="000000"/>
              </a:solidFill>
              <a:latin typeface="Alright Sans" panose="02000503040000020004" pitchFamily="2" charset="0"/>
            </a:endParaRPr>
          </a:p>
          <a:p>
            <a:pPr marL="285750" indent="-285750">
              <a:buFont typeface="Arial" panose="020B0604020202020204" pitchFamily="34" charset="0"/>
              <a:buChar char="•"/>
            </a:pPr>
            <a:endParaRPr lang="de-DE" sz="1400" dirty="0">
              <a:solidFill>
                <a:srgbClr val="000000"/>
              </a:solidFill>
              <a:latin typeface="Alright Sans" panose="02000503040000020004" pitchFamily="2" charset="0"/>
            </a:endParaRPr>
          </a:p>
          <a:p>
            <a:pPr marL="285750" indent="-285750">
              <a:buFont typeface="Arial" panose="020B0604020202020204" pitchFamily="34" charset="0"/>
              <a:buChar char="•"/>
            </a:pPr>
            <a:endParaRPr lang="de-DE" sz="1400" dirty="0">
              <a:solidFill>
                <a:srgbClr val="000000"/>
              </a:solidFill>
              <a:latin typeface="Alright Sans" panose="02000503040000020004" pitchFamily="2" charset="0"/>
            </a:endParaRPr>
          </a:p>
          <a:p>
            <a:pPr marL="285750" indent="-285750">
              <a:buFont typeface="Arial" panose="020B0604020202020204" pitchFamily="34" charset="0"/>
              <a:buChar char="•"/>
            </a:pPr>
            <a:endParaRPr lang="de-DE" sz="1400" dirty="0">
              <a:solidFill>
                <a:srgbClr val="000000"/>
              </a:solidFill>
              <a:latin typeface="Alright Sans" panose="02000503040000020004" pitchFamily="2" charset="0"/>
            </a:endParaRPr>
          </a:p>
          <a:p>
            <a:pPr marL="285750" indent="-285750">
              <a:buFont typeface="Arial" panose="020B0604020202020204" pitchFamily="34" charset="0"/>
              <a:buChar char="•"/>
            </a:pPr>
            <a:endParaRPr lang="de-DE" sz="1400" dirty="0">
              <a:solidFill>
                <a:srgbClr val="000000"/>
              </a:solidFill>
              <a:latin typeface="Alright Sans" panose="02000503040000020004" pitchFamily="2" charset="0"/>
            </a:endParaRPr>
          </a:p>
          <a:p>
            <a:pPr marL="285750" indent="-285750">
              <a:buFont typeface="Arial" panose="020B0604020202020204" pitchFamily="34" charset="0"/>
              <a:buChar char="•"/>
            </a:pPr>
            <a:endParaRPr lang="de-DE" sz="1400" dirty="0">
              <a:solidFill>
                <a:srgbClr val="000000"/>
              </a:solidFill>
              <a:latin typeface="Alright Sans" panose="02000503040000020004" pitchFamily="2" charset="0"/>
            </a:endParaRPr>
          </a:p>
          <a:p>
            <a:pPr marL="285750" indent="-285750">
              <a:buFont typeface="Arial" panose="020B0604020202020204" pitchFamily="34" charset="0"/>
              <a:buChar char="•"/>
            </a:pPr>
            <a:endParaRPr lang="de-DE" sz="1400" dirty="0">
              <a:solidFill>
                <a:srgbClr val="000000"/>
              </a:solidFill>
              <a:latin typeface="Alright Sans" panose="02000503040000020004" pitchFamily="2" charset="0"/>
            </a:endParaRPr>
          </a:p>
          <a:p>
            <a:endParaRPr lang="de-DE" sz="1400" dirty="0">
              <a:solidFill>
                <a:srgbClr val="000000"/>
              </a:solidFill>
              <a:latin typeface="Alright Sans" panose="02000503040000020004" pitchFamily="2" charset="0"/>
            </a:endParaRPr>
          </a:p>
          <a:p>
            <a:pPr marL="285750" indent="-285750">
              <a:buFont typeface="Arial" panose="020B0604020202020204" pitchFamily="34" charset="0"/>
              <a:buChar char="•"/>
            </a:pPr>
            <a:endParaRPr lang="de-DE" sz="1400" dirty="0">
              <a:solidFill>
                <a:srgbClr val="000000"/>
              </a:solidFill>
              <a:latin typeface="Alright Sans" panose="02000503040000020004" pitchFamily="2" charset="0"/>
            </a:endParaRPr>
          </a:p>
        </p:txBody>
      </p:sp>
      <p:pic>
        <p:nvPicPr>
          <p:cNvPr id="4" name="Grafik 3">
            <a:extLst>
              <a:ext uri="{FF2B5EF4-FFF2-40B4-BE49-F238E27FC236}">
                <a16:creationId xmlns:a16="http://schemas.microsoft.com/office/drawing/2014/main" id="{01DEA500-781A-EA40-9ED1-1B4845F92B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957" y="3189854"/>
            <a:ext cx="4423043" cy="2487962"/>
          </a:xfrm>
          <a:prstGeom prst="rect">
            <a:avLst/>
          </a:prstGeom>
        </p:spPr>
      </p:pic>
      <p:pic>
        <p:nvPicPr>
          <p:cNvPr id="8" name="Grafik 7">
            <a:extLst>
              <a:ext uri="{FF2B5EF4-FFF2-40B4-BE49-F238E27FC236}">
                <a16:creationId xmlns:a16="http://schemas.microsoft.com/office/drawing/2014/main" id="{9CF9CF33-9922-5642-A4B3-669FF09DE8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2947" y="3189854"/>
            <a:ext cx="4423043" cy="2487962"/>
          </a:xfrm>
          <a:prstGeom prst="rect">
            <a:avLst/>
          </a:prstGeom>
        </p:spPr>
      </p:pic>
    </p:spTree>
    <p:extLst>
      <p:ext uri="{BB962C8B-B14F-4D97-AF65-F5344CB8AC3E}">
        <p14:creationId xmlns:p14="http://schemas.microsoft.com/office/powerpoint/2010/main" val="16698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65495F9-D8A4-A448-8C0F-4A1258C8EE9C}"/>
              </a:ext>
            </a:extLst>
          </p:cNvPr>
          <p:cNvSpPr>
            <a:spLocks noGrp="1"/>
          </p:cNvSpPr>
          <p:nvPr>
            <p:ph type="sldNum" sz="quarter" idx="12"/>
          </p:nvPr>
        </p:nvSpPr>
        <p:spPr/>
        <p:txBody>
          <a:bodyPr/>
          <a:lstStyle/>
          <a:p>
            <a:fld id="{53928499-C92B-FF4C-B1E5-08F1FD50C1BB}" type="slidenum">
              <a:rPr lang="de-DE" smtClean="0"/>
              <a:t>4</a:t>
            </a:fld>
            <a:endParaRPr lang="de-DE"/>
          </a:p>
        </p:txBody>
      </p:sp>
      <p:sp>
        <p:nvSpPr>
          <p:cNvPr id="13" name="Rechteck 12">
            <a:extLst>
              <a:ext uri="{FF2B5EF4-FFF2-40B4-BE49-F238E27FC236}">
                <a16:creationId xmlns:a16="http://schemas.microsoft.com/office/drawing/2014/main" id="{613B5CEF-E86E-2F41-B57E-D3550BFD242A}"/>
              </a:ext>
            </a:extLst>
          </p:cNvPr>
          <p:cNvSpPr/>
          <p:nvPr/>
        </p:nvSpPr>
        <p:spPr>
          <a:xfrm>
            <a:off x="94883" y="91230"/>
            <a:ext cx="7934692" cy="338554"/>
          </a:xfrm>
          <a:prstGeom prst="rect">
            <a:avLst/>
          </a:prstGeom>
        </p:spPr>
        <p:txBody>
          <a:bodyPr wrap="square">
            <a:spAutoFit/>
          </a:bodyPr>
          <a:lstStyle/>
          <a:p>
            <a:r>
              <a:rPr lang="en" sz="1600" b="1" dirty="0">
                <a:latin typeface="Alright Sans" panose="02000503040000020004" pitchFamily="2" charset="0"/>
              </a:rPr>
              <a:t>3.1	</a:t>
            </a:r>
            <a:r>
              <a:rPr lang="de-DE" sz="1600" b="1" dirty="0">
                <a:latin typeface="Alright Sans" panose="02000503040000020004" pitchFamily="2" charset="0"/>
              </a:rPr>
              <a:t>Das ACTICORE Trainingsprogramm</a:t>
            </a:r>
          </a:p>
        </p:txBody>
      </p:sp>
      <p:sp>
        <p:nvSpPr>
          <p:cNvPr id="14" name="Foliennummernplatzhalter 6">
            <a:extLst>
              <a:ext uri="{FF2B5EF4-FFF2-40B4-BE49-F238E27FC236}">
                <a16:creationId xmlns:a16="http://schemas.microsoft.com/office/drawing/2014/main" id="{55557CDD-5E75-EC47-A609-BC7B1C07FD63}"/>
              </a:ext>
            </a:extLst>
          </p:cNvPr>
          <p:cNvSpPr txBox="1">
            <a:spLocks/>
          </p:cNvSpPr>
          <p:nvPr/>
        </p:nvSpPr>
        <p:spPr>
          <a:xfrm>
            <a:off x="7902269" y="673117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lright Sans"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928499-C92B-FF4C-B1E5-08F1FD50C1BB}" type="slidenum">
              <a:rPr lang="de-DE" smtClean="0"/>
              <a:pPr/>
              <a:t>4</a:t>
            </a:fld>
            <a:endParaRPr lang="de-DE" dirty="0"/>
          </a:p>
        </p:txBody>
      </p:sp>
      <p:pic>
        <p:nvPicPr>
          <p:cNvPr id="8" name="Grafik 7">
            <a:extLst>
              <a:ext uri="{FF2B5EF4-FFF2-40B4-BE49-F238E27FC236}">
                <a16:creationId xmlns:a16="http://schemas.microsoft.com/office/drawing/2014/main" id="{DBD78906-CA7A-E441-90FC-366A477F08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1824" y="657225"/>
            <a:ext cx="7713663" cy="4338936"/>
          </a:xfrm>
          <a:prstGeom prst="rect">
            <a:avLst/>
          </a:prstGeom>
        </p:spPr>
      </p:pic>
    </p:spTree>
    <p:extLst>
      <p:ext uri="{BB962C8B-B14F-4D97-AF65-F5344CB8AC3E}">
        <p14:creationId xmlns:p14="http://schemas.microsoft.com/office/powerpoint/2010/main" val="56545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65495F9-D8A4-A448-8C0F-4A1258C8EE9C}"/>
              </a:ext>
            </a:extLst>
          </p:cNvPr>
          <p:cNvSpPr>
            <a:spLocks noGrp="1"/>
          </p:cNvSpPr>
          <p:nvPr>
            <p:ph type="sldNum" sz="quarter" idx="12"/>
          </p:nvPr>
        </p:nvSpPr>
        <p:spPr/>
        <p:txBody>
          <a:bodyPr/>
          <a:lstStyle/>
          <a:p>
            <a:fld id="{53928499-C92B-FF4C-B1E5-08F1FD50C1BB}" type="slidenum">
              <a:rPr lang="de-DE" smtClean="0"/>
              <a:t>5</a:t>
            </a:fld>
            <a:endParaRPr lang="de-DE"/>
          </a:p>
        </p:txBody>
      </p:sp>
      <p:sp>
        <p:nvSpPr>
          <p:cNvPr id="13" name="Rechteck 12">
            <a:extLst>
              <a:ext uri="{FF2B5EF4-FFF2-40B4-BE49-F238E27FC236}">
                <a16:creationId xmlns:a16="http://schemas.microsoft.com/office/drawing/2014/main" id="{613B5CEF-E86E-2F41-B57E-D3550BFD242A}"/>
              </a:ext>
            </a:extLst>
          </p:cNvPr>
          <p:cNvSpPr/>
          <p:nvPr/>
        </p:nvSpPr>
        <p:spPr>
          <a:xfrm>
            <a:off x="94883" y="91230"/>
            <a:ext cx="7934692" cy="338554"/>
          </a:xfrm>
          <a:prstGeom prst="rect">
            <a:avLst/>
          </a:prstGeom>
        </p:spPr>
        <p:txBody>
          <a:bodyPr wrap="square">
            <a:spAutoFit/>
          </a:bodyPr>
          <a:lstStyle/>
          <a:p>
            <a:r>
              <a:rPr lang="en" sz="1600" b="1" dirty="0">
                <a:latin typeface="Alright Sans" panose="02000503040000020004" pitchFamily="2" charset="0"/>
              </a:rPr>
              <a:t>3.2	</a:t>
            </a:r>
            <a:r>
              <a:rPr lang="de-DE" sz="1600" b="1" dirty="0">
                <a:latin typeface="Alright Sans" panose="02000503040000020004" pitchFamily="2" charset="0"/>
              </a:rPr>
              <a:t>Das ACTICORE Trainingsprogramm</a:t>
            </a:r>
          </a:p>
        </p:txBody>
      </p:sp>
      <p:sp>
        <p:nvSpPr>
          <p:cNvPr id="14" name="Foliennummernplatzhalter 6">
            <a:extLst>
              <a:ext uri="{FF2B5EF4-FFF2-40B4-BE49-F238E27FC236}">
                <a16:creationId xmlns:a16="http://schemas.microsoft.com/office/drawing/2014/main" id="{55557CDD-5E75-EC47-A609-BC7B1C07FD63}"/>
              </a:ext>
            </a:extLst>
          </p:cNvPr>
          <p:cNvSpPr txBox="1">
            <a:spLocks/>
          </p:cNvSpPr>
          <p:nvPr/>
        </p:nvSpPr>
        <p:spPr>
          <a:xfrm>
            <a:off x="7902269" y="673117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lright Sans"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928499-C92B-FF4C-B1E5-08F1FD50C1BB}" type="slidenum">
              <a:rPr lang="de-DE" smtClean="0"/>
              <a:pPr/>
              <a:t>5</a:t>
            </a:fld>
            <a:endParaRPr lang="de-DE" dirty="0"/>
          </a:p>
        </p:txBody>
      </p:sp>
      <p:sp>
        <p:nvSpPr>
          <p:cNvPr id="3" name="Rechteck 2">
            <a:extLst>
              <a:ext uri="{FF2B5EF4-FFF2-40B4-BE49-F238E27FC236}">
                <a16:creationId xmlns:a16="http://schemas.microsoft.com/office/drawing/2014/main" id="{20680BF8-14B9-9F49-AAC8-8A54B4BC4400}"/>
              </a:ext>
            </a:extLst>
          </p:cNvPr>
          <p:cNvSpPr/>
          <p:nvPr/>
        </p:nvSpPr>
        <p:spPr>
          <a:xfrm>
            <a:off x="548640" y="603698"/>
            <a:ext cx="8115300" cy="4616648"/>
          </a:xfrm>
          <a:prstGeom prst="rect">
            <a:avLst/>
          </a:prstGeom>
        </p:spPr>
        <p:txBody>
          <a:bodyPr wrap="square">
            <a:spAutoFit/>
          </a:bodyPr>
          <a:lstStyle/>
          <a:p>
            <a:r>
              <a:rPr lang="de-DE" sz="1400" dirty="0">
                <a:latin typeface="Alright Sans" panose="02000503040000020004" pitchFamily="2" charset="0"/>
              </a:rPr>
              <a:t>Der ACTICORE  Leistungstest  (ACTI-TEST) bestimmt am Anfang des Trainings den persönlichen Startlevel. </a:t>
            </a:r>
          </a:p>
          <a:p>
            <a:endParaRPr lang="de-DE" sz="1400" dirty="0">
              <a:latin typeface="Alright Sans" panose="02000503040000020004" pitchFamily="2" charset="0"/>
            </a:endParaRPr>
          </a:p>
          <a:p>
            <a:r>
              <a:rPr lang="de-DE" sz="1400" dirty="0">
                <a:latin typeface="Alright Sans" panose="02000503040000020004" pitchFamily="2" charset="0"/>
              </a:rPr>
              <a:t>Die Übungen sind so aufgebaut, dass die unterschiedlichen Funktionen der Beckenbodenmuskulatur gezielt trainiert werden. </a:t>
            </a:r>
          </a:p>
          <a:p>
            <a:endParaRPr lang="de-DE" sz="1400" dirty="0">
              <a:latin typeface="Alright Sans" panose="02000503040000020004" pitchFamily="2" charset="0"/>
            </a:endParaRPr>
          </a:p>
          <a:p>
            <a:r>
              <a:rPr lang="de-DE" sz="1400" b="1" dirty="0">
                <a:latin typeface="Alright Sans" panose="02000503040000020004" pitchFamily="2" charset="0"/>
              </a:rPr>
              <a:t>Ausdauerübungen</a:t>
            </a:r>
            <a:r>
              <a:rPr lang="de-DE" sz="1400" dirty="0">
                <a:latin typeface="Alright Sans" panose="02000503040000020004" pitchFamily="2" charset="0"/>
              </a:rPr>
              <a:t> stärken vor allem die</a:t>
            </a:r>
          </a:p>
          <a:p>
            <a:r>
              <a:rPr lang="de-DE" sz="1400" dirty="0">
                <a:latin typeface="Alright Sans" panose="02000503040000020004" pitchFamily="2" charset="0"/>
              </a:rPr>
              <a:t>ca. 70 Prozent langsamen Fasern, die für die stützenden und stabilisierenden Funktionen des Beckenbodens verantwortlich sind.</a:t>
            </a:r>
          </a:p>
          <a:p>
            <a:endParaRPr lang="de-DE" sz="1400" dirty="0">
              <a:latin typeface="Alright Sans" panose="02000503040000020004" pitchFamily="2" charset="0"/>
            </a:endParaRPr>
          </a:p>
          <a:p>
            <a:r>
              <a:rPr lang="de-DE" sz="1400" b="1" dirty="0">
                <a:latin typeface="Alright Sans" panose="02000503040000020004" pitchFamily="2" charset="0"/>
              </a:rPr>
              <a:t>Schnellkraftübungen</a:t>
            </a:r>
            <a:r>
              <a:rPr lang="de-DE" sz="1400" dirty="0">
                <a:latin typeface="Alright Sans" panose="02000503040000020004" pitchFamily="2" charset="0"/>
              </a:rPr>
              <a:t> stärken die etwa 30 Prozent schnellen Fasern. Diese sind in erster Linie für das Funktionieren der Verschlüsse an Harnröhre und Darm und somit für die Kontinenz verantwortlich.</a:t>
            </a:r>
          </a:p>
          <a:p>
            <a:endParaRPr lang="de-DE" sz="1400" dirty="0">
              <a:latin typeface="Alright Sans" panose="02000503040000020004" pitchFamily="2" charset="0"/>
            </a:endParaRPr>
          </a:p>
          <a:p>
            <a:r>
              <a:rPr lang="de-DE" sz="1400" b="1" dirty="0">
                <a:latin typeface="Alright Sans" panose="02000503040000020004" pitchFamily="2" charset="0"/>
              </a:rPr>
              <a:t>Koordinationsübungen</a:t>
            </a:r>
            <a:r>
              <a:rPr lang="de-DE" sz="1400" dirty="0">
                <a:latin typeface="Alright Sans" panose="02000503040000020004" pitchFamily="2" charset="0"/>
              </a:rPr>
              <a:t> fördern die Kommunikation zwischen den verschiedenen Muskelfasern und dem Nervensystem. Diese permanente Interaktion ist für das Funktionieren deines Beckenbodens unerlässlich und intensivieren sexuelle Empfindungen.</a:t>
            </a:r>
          </a:p>
          <a:p>
            <a:endParaRPr lang="de-DE" sz="1400" dirty="0">
              <a:latin typeface="Alright Sans" panose="02000503040000020004" pitchFamily="2" charset="0"/>
            </a:endParaRPr>
          </a:p>
          <a:p>
            <a:r>
              <a:rPr lang="de-DE" sz="1400" dirty="0">
                <a:latin typeface="Alright Sans" panose="02000503040000020004" pitchFamily="2" charset="0"/>
              </a:rPr>
              <a:t>Ausdauer-, Schnellkraft- und Koordinationsübungen sind in Übungseinheiten von je 60 Sekunden gegliedert.</a:t>
            </a:r>
          </a:p>
          <a:p>
            <a:endParaRPr lang="en" sz="1400" b="1" dirty="0">
              <a:latin typeface="Alright Sans" panose="02000503040000020004" pitchFamily="2" charset="0"/>
            </a:endParaRPr>
          </a:p>
        </p:txBody>
      </p:sp>
      <p:sp>
        <p:nvSpPr>
          <p:cNvPr id="6" name="Rechteck 5">
            <a:extLst>
              <a:ext uri="{FF2B5EF4-FFF2-40B4-BE49-F238E27FC236}">
                <a16:creationId xmlns:a16="http://schemas.microsoft.com/office/drawing/2014/main" id="{45605C08-44B0-514E-B8F6-1715820B99A6}"/>
              </a:ext>
            </a:extLst>
          </p:cNvPr>
          <p:cNvSpPr/>
          <p:nvPr/>
        </p:nvSpPr>
        <p:spPr>
          <a:xfrm>
            <a:off x="10998528" y="3179308"/>
            <a:ext cx="4953000" cy="1754326"/>
          </a:xfrm>
          <a:prstGeom prst="rect">
            <a:avLst/>
          </a:prstGeom>
        </p:spPr>
        <p:txBody>
          <a:bodyPr>
            <a:spAutoFit/>
          </a:bodyPr>
          <a:lstStyle/>
          <a:p>
            <a:r>
              <a:rPr lang="de-DE" dirty="0"/>
              <a:t>Erst verstehen, dann fühlen und schließlich trainieren.</a:t>
            </a:r>
          </a:p>
          <a:p>
            <a:endParaRPr lang="de-DE" dirty="0"/>
          </a:p>
          <a:p>
            <a:r>
              <a:rPr lang="de-DE" dirty="0"/>
              <a:t>Wie man lernt, seinen Beckenboden zu fühlen?</a:t>
            </a:r>
          </a:p>
          <a:p>
            <a:endParaRPr lang="de-DE" dirty="0"/>
          </a:p>
          <a:p>
            <a:r>
              <a:rPr lang="de-DE" dirty="0"/>
              <a:t>Den Beckenboden spielen lassen.</a:t>
            </a:r>
          </a:p>
        </p:txBody>
      </p:sp>
    </p:spTree>
    <p:extLst>
      <p:ext uri="{BB962C8B-B14F-4D97-AF65-F5344CB8AC3E}">
        <p14:creationId xmlns:p14="http://schemas.microsoft.com/office/powerpoint/2010/main" val="30494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65495F9-D8A4-A448-8C0F-4A1258C8EE9C}"/>
              </a:ext>
            </a:extLst>
          </p:cNvPr>
          <p:cNvSpPr>
            <a:spLocks noGrp="1"/>
          </p:cNvSpPr>
          <p:nvPr>
            <p:ph type="sldNum" sz="quarter" idx="12"/>
          </p:nvPr>
        </p:nvSpPr>
        <p:spPr/>
        <p:txBody>
          <a:bodyPr/>
          <a:lstStyle/>
          <a:p>
            <a:fld id="{53928499-C92B-FF4C-B1E5-08F1FD50C1BB}" type="slidenum">
              <a:rPr lang="de-DE" smtClean="0"/>
              <a:t>6</a:t>
            </a:fld>
            <a:endParaRPr lang="de-DE"/>
          </a:p>
        </p:txBody>
      </p:sp>
      <p:sp>
        <p:nvSpPr>
          <p:cNvPr id="13" name="Rechteck 12">
            <a:extLst>
              <a:ext uri="{FF2B5EF4-FFF2-40B4-BE49-F238E27FC236}">
                <a16:creationId xmlns:a16="http://schemas.microsoft.com/office/drawing/2014/main" id="{613B5CEF-E86E-2F41-B57E-D3550BFD242A}"/>
              </a:ext>
            </a:extLst>
          </p:cNvPr>
          <p:cNvSpPr/>
          <p:nvPr/>
        </p:nvSpPr>
        <p:spPr>
          <a:xfrm>
            <a:off x="94883" y="91230"/>
            <a:ext cx="7934692" cy="584775"/>
          </a:xfrm>
          <a:prstGeom prst="rect">
            <a:avLst/>
          </a:prstGeom>
        </p:spPr>
        <p:txBody>
          <a:bodyPr wrap="square">
            <a:spAutoFit/>
          </a:bodyPr>
          <a:lstStyle/>
          <a:p>
            <a:r>
              <a:rPr lang="en" sz="1600" b="1" dirty="0">
                <a:latin typeface="Alright Sans" panose="02000503040000020004" pitchFamily="2" charset="0"/>
              </a:rPr>
              <a:t>3.3	</a:t>
            </a:r>
            <a:r>
              <a:rPr lang="de-DE" sz="1600" b="1" dirty="0">
                <a:latin typeface="Alright Sans" panose="02000503040000020004" pitchFamily="2" charset="0"/>
              </a:rPr>
              <a:t>Das ACTICORE Trainingsprogramm.... </a:t>
            </a:r>
          </a:p>
          <a:p>
            <a:endParaRPr lang="en" sz="1600" b="1" dirty="0">
              <a:latin typeface="Alright Sans" panose="02000503040000020004" pitchFamily="2" charset="0"/>
            </a:endParaRPr>
          </a:p>
        </p:txBody>
      </p:sp>
      <p:sp>
        <p:nvSpPr>
          <p:cNvPr id="14" name="Foliennummernplatzhalter 6">
            <a:extLst>
              <a:ext uri="{FF2B5EF4-FFF2-40B4-BE49-F238E27FC236}">
                <a16:creationId xmlns:a16="http://schemas.microsoft.com/office/drawing/2014/main" id="{55557CDD-5E75-EC47-A609-BC7B1C07FD63}"/>
              </a:ext>
            </a:extLst>
          </p:cNvPr>
          <p:cNvSpPr txBox="1">
            <a:spLocks/>
          </p:cNvSpPr>
          <p:nvPr/>
        </p:nvSpPr>
        <p:spPr>
          <a:xfrm>
            <a:off x="7902269" y="673117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lright Sans"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928499-C92B-FF4C-B1E5-08F1FD50C1BB}" type="slidenum">
              <a:rPr lang="de-DE" smtClean="0"/>
              <a:pPr/>
              <a:t>6</a:t>
            </a:fld>
            <a:endParaRPr lang="de-DE" dirty="0"/>
          </a:p>
        </p:txBody>
      </p:sp>
      <p:sp>
        <p:nvSpPr>
          <p:cNvPr id="2" name="Rechteck 1">
            <a:extLst>
              <a:ext uri="{FF2B5EF4-FFF2-40B4-BE49-F238E27FC236}">
                <a16:creationId xmlns:a16="http://schemas.microsoft.com/office/drawing/2014/main" id="{6642F4C4-590E-AC4C-A27F-7A1EB6906EA3}"/>
              </a:ext>
            </a:extLst>
          </p:cNvPr>
          <p:cNvSpPr/>
          <p:nvPr/>
        </p:nvSpPr>
        <p:spPr>
          <a:xfrm>
            <a:off x="580183" y="593260"/>
            <a:ext cx="9230934" cy="5909310"/>
          </a:xfrm>
          <a:prstGeom prst="rect">
            <a:avLst/>
          </a:prstGeom>
        </p:spPr>
        <p:txBody>
          <a:bodyPr wrap="square">
            <a:spAutoFit/>
          </a:bodyPr>
          <a:lstStyle/>
          <a:p>
            <a:r>
              <a:rPr lang="de-DE" sz="1400" dirty="0">
                <a:solidFill>
                  <a:srgbClr val="000000"/>
                </a:solidFill>
                <a:latin typeface="Alright Sans" panose="02000503040000020004" pitchFamily="2" charset="0"/>
              </a:rPr>
              <a:t>...ist progressiv in elf verschiedenen Leistungslevel aufgebaut. </a:t>
            </a:r>
          </a:p>
          <a:p>
            <a:br>
              <a:rPr lang="de-DE" sz="1400" dirty="0">
                <a:solidFill>
                  <a:srgbClr val="000000"/>
                </a:solidFill>
                <a:latin typeface="Alright Sans" panose="02000503040000020004" pitchFamily="2" charset="0"/>
              </a:rPr>
            </a:br>
            <a:r>
              <a:rPr lang="de-DE" sz="1400" dirty="0">
                <a:solidFill>
                  <a:srgbClr val="000000"/>
                </a:solidFill>
                <a:latin typeface="Alright Sans" panose="02000503040000020004" pitchFamily="2" charset="0"/>
              </a:rPr>
              <a:t>Die elf Leistungslevel unterscheiden sich wie folgt:</a:t>
            </a:r>
          </a:p>
          <a:p>
            <a:br>
              <a:rPr lang="de-DE" sz="1400" dirty="0">
                <a:solidFill>
                  <a:srgbClr val="000000"/>
                </a:solidFill>
                <a:latin typeface="Alright Sans" panose="02000503040000020004" pitchFamily="2" charset="0"/>
              </a:rPr>
            </a:br>
            <a:endParaRPr lang="de-DE" sz="1400" dirty="0">
              <a:solidFill>
                <a:srgbClr val="000000"/>
              </a:solidFill>
              <a:latin typeface="Alright Sans" panose="02000503040000020004" pitchFamily="2" charset="0"/>
            </a:endParaRPr>
          </a:p>
          <a:p>
            <a:r>
              <a:rPr lang="de-DE" sz="1400" b="1" u="sng" dirty="0">
                <a:solidFill>
                  <a:srgbClr val="54A3D7"/>
                </a:solidFill>
                <a:latin typeface="Alright Sans" panose="02000503040000020004" pitchFamily="2" charset="0"/>
              </a:rPr>
              <a:t>Ausdauer:</a:t>
            </a:r>
            <a:r>
              <a:rPr lang="de-DE" sz="1400" b="1" dirty="0">
                <a:solidFill>
                  <a:srgbClr val="54A3D7"/>
                </a:solidFill>
                <a:latin typeface="Alright Sans" panose="02000503040000020004" pitchFamily="2" charset="0"/>
              </a:rPr>
              <a:t> </a:t>
            </a:r>
          </a:p>
          <a:p>
            <a:r>
              <a:rPr lang="de-DE" sz="1400" dirty="0">
                <a:solidFill>
                  <a:srgbClr val="54A3D7"/>
                </a:solidFill>
                <a:latin typeface="Alright Sans" panose="02000503040000020004" pitchFamily="2" charset="0"/>
              </a:rPr>
              <a:t>Dauer der Anspannung</a:t>
            </a:r>
          </a:p>
          <a:p>
            <a:r>
              <a:rPr lang="de-DE" sz="1400" dirty="0">
                <a:solidFill>
                  <a:srgbClr val="54A3D7"/>
                </a:solidFill>
                <a:latin typeface="Alright Sans" panose="02000503040000020004" pitchFamily="2" charset="0"/>
              </a:rPr>
              <a:t>Intensität der Anspannung </a:t>
            </a:r>
          </a:p>
          <a:p>
            <a:r>
              <a:rPr lang="de-DE" sz="1400" dirty="0">
                <a:solidFill>
                  <a:srgbClr val="54A3D7"/>
                </a:solidFill>
                <a:latin typeface="Alright Sans" panose="02000503040000020004" pitchFamily="2" charset="0"/>
              </a:rPr>
              <a:t>Anzahl der Anspannungsphasen</a:t>
            </a:r>
          </a:p>
          <a:p>
            <a:r>
              <a:rPr lang="de-DE" sz="1400" dirty="0">
                <a:solidFill>
                  <a:srgbClr val="54A3D7"/>
                </a:solidFill>
                <a:latin typeface="Alright Sans" panose="02000503040000020004" pitchFamily="2" charset="0"/>
              </a:rPr>
              <a:t>Dauer der Entspannungsphasen</a:t>
            </a:r>
          </a:p>
          <a:p>
            <a:br>
              <a:rPr lang="de-DE" sz="1400" dirty="0">
                <a:solidFill>
                  <a:srgbClr val="000000"/>
                </a:solidFill>
                <a:latin typeface="Alright Sans" panose="02000503040000020004" pitchFamily="2" charset="0"/>
              </a:rPr>
            </a:br>
            <a:endParaRPr lang="de-DE" sz="1400" dirty="0">
              <a:solidFill>
                <a:srgbClr val="000000"/>
              </a:solidFill>
              <a:latin typeface="Alright Sans" panose="02000503040000020004" pitchFamily="2" charset="0"/>
            </a:endParaRPr>
          </a:p>
          <a:p>
            <a:r>
              <a:rPr lang="de-DE" sz="1400" b="1" u="sng" dirty="0">
                <a:solidFill>
                  <a:srgbClr val="FC101B"/>
                </a:solidFill>
                <a:latin typeface="Alright Sans" panose="02000503040000020004" pitchFamily="2" charset="0"/>
              </a:rPr>
              <a:t>Schnellkraft:</a:t>
            </a:r>
            <a:r>
              <a:rPr lang="de-DE" sz="1400" b="1" dirty="0">
                <a:solidFill>
                  <a:srgbClr val="FC101B"/>
                </a:solidFill>
                <a:latin typeface="Alright Sans" panose="02000503040000020004" pitchFamily="2" charset="0"/>
              </a:rPr>
              <a:t> </a:t>
            </a:r>
          </a:p>
          <a:p>
            <a:r>
              <a:rPr lang="de-DE" sz="1400" dirty="0">
                <a:solidFill>
                  <a:srgbClr val="FC101B"/>
                </a:solidFill>
                <a:latin typeface="Alright Sans" panose="02000503040000020004" pitchFamily="2" charset="0"/>
              </a:rPr>
              <a:t>Intensität der Anspannung </a:t>
            </a:r>
          </a:p>
          <a:p>
            <a:r>
              <a:rPr lang="de-DE" sz="1400" dirty="0">
                <a:solidFill>
                  <a:srgbClr val="FC101B"/>
                </a:solidFill>
                <a:latin typeface="Alright Sans" panose="02000503040000020004" pitchFamily="2" charset="0"/>
              </a:rPr>
              <a:t>Anzahl der Wechselspiele zwischen An- und Entspannung </a:t>
            </a:r>
          </a:p>
          <a:p>
            <a:r>
              <a:rPr lang="de-DE" sz="1400" dirty="0">
                <a:solidFill>
                  <a:srgbClr val="FC101B"/>
                </a:solidFill>
                <a:latin typeface="Alright Sans" panose="02000503040000020004" pitchFamily="2" charset="0"/>
              </a:rPr>
              <a:t>Tempo und Dauer der Wechselspiele </a:t>
            </a:r>
          </a:p>
          <a:p>
            <a:r>
              <a:rPr lang="de-DE" sz="1400" dirty="0">
                <a:solidFill>
                  <a:srgbClr val="FC101B"/>
                </a:solidFill>
                <a:latin typeface="Alright Sans" panose="02000503040000020004" pitchFamily="2" charset="0"/>
              </a:rPr>
              <a:t>Dauer der Pausen zwischen den An- und Entspannungsphasen</a:t>
            </a:r>
          </a:p>
          <a:p>
            <a:r>
              <a:rPr lang="de-DE" sz="1400" dirty="0">
                <a:solidFill>
                  <a:srgbClr val="000000"/>
                </a:solidFill>
                <a:latin typeface="Alright Sans" panose="02000503040000020004" pitchFamily="2" charset="0"/>
              </a:rPr>
              <a:t> </a:t>
            </a:r>
          </a:p>
          <a:p>
            <a:r>
              <a:rPr lang="de-DE" sz="1400" b="1" u="sng" dirty="0">
                <a:solidFill>
                  <a:srgbClr val="47771D"/>
                </a:solidFill>
                <a:latin typeface="Alright Sans" panose="02000503040000020004" pitchFamily="2" charset="0"/>
              </a:rPr>
              <a:t>Koordination:</a:t>
            </a:r>
            <a:r>
              <a:rPr lang="de-DE" sz="1400" b="1" dirty="0">
                <a:solidFill>
                  <a:srgbClr val="47771D"/>
                </a:solidFill>
                <a:latin typeface="Alright Sans" panose="02000503040000020004" pitchFamily="2" charset="0"/>
              </a:rPr>
              <a:t> </a:t>
            </a:r>
          </a:p>
          <a:p>
            <a:r>
              <a:rPr lang="de-DE" sz="1400" dirty="0">
                <a:solidFill>
                  <a:srgbClr val="47771D"/>
                </a:solidFill>
                <a:latin typeface="Alright Sans" panose="02000503040000020004" pitchFamily="2" charset="0"/>
              </a:rPr>
              <a:t>Wechselspiel zwischen leichter, mittelschwerer und schwerer Intensität von An- und Entspannung</a:t>
            </a:r>
          </a:p>
          <a:p>
            <a:r>
              <a:rPr lang="de-DE" sz="1400" dirty="0">
                <a:solidFill>
                  <a:srgbClr val="47771D"/>
                </a:solidFill>
                <a:latin typeface="Alright Sans" panose="02000503040000020004" pitchFamily="2" charset="0"/>
              </a:rPr>
              <a:t>Wechselspiel in der Dauer von An- und Entspannungsphasen</a:t>
            </a:r>
          </a:p>
          <a:p>
            <a:r>
              <a:rPr lang="de-DE" sz="1400" dirty="0">
                <a:solidFill>
                  <a:srgbClr val="47771D"/>
                </a:solidFill>
                <a:latin typeface="Alright Sans" panose="02000503040000020004" pitchFamily="2" charset="0"/>
              </a:rPr>
              <a:t>Anzahl der Wechselspiele pro Übungseinheit</a:t>
            </a:r>
          </a:p>
          <a:p>
            <a:br>
              <a:rPr lang="de-DE" sz="1400" dirty="0">
                <a:solidFill>
                  <a:srgbClr val="47771D"/>
                </a:solidFill>
                <a:latin typeface="Alright Sans" panose="02000503040000020004" pitchFamily="2" charset="0"/>
              </a:rPr>
            </a:br>
            <a:endParaRPr lang="de-DE" sz="1400" dirty="0">
              <a:solidFill>
                <a:srgbClr val="47771D"/>
              </a:solidFill>
              <a:latin typeface="Alright Sans" panose="02000503040000020004" pitchFamily="2" charset="0"/>
            </a:endParaRPr>
          </a:p>
          <a:p>
            <a:r>
              <a:rPr lang="de-DE" sz="1400" dirty="0">
                <a:solidFill>
                  <a:srgbClr val="000000"/>
                </a:solidFill>
                <a:latin typeface="Alright Sans" panose="02000503040000020004" pitchFamily="2" charset="0"/>
              </a:rPr>
              <a:t>Ein jeweils neuer ACTI-TEST wird wöchentlich nach 42 Trainingsminuten vom System automatisch angeboten und führt zu einer Neubestimmung des Trainings Levels.</a:t>
            </a:r>
            <a:endParaRPr lang="de-DE" sz="1400" dirty="0">
              <a:solidFill>
                <a:srgbClr val="000000"/>
              </a:solidFill>
              <a:effectLst/>
              <a:latin typeface="Alright Sans" panose="02000503040000020004" pitchFamily="2" charset="0"/>
            </a:endParaRPr>
          </a:p>
        </p:txBody>
      </p:sp>
    </p:spTree>
    <p:extLst>
      <p:ext uri="{BB962C8B-B14F-4D97-AF65-F5344CB8AC3E}">
        <p14:creationId xmlns:p14="http://schemas.microsoft.com/office/powerpoint/2010/main" val="3701302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65495F9-D8A4-A448-8C0F-4A1258C8EE9C}"/>
              </a:ext>
            </a:extLst>
          </p:cNvPr>
          <p:cNvSpPr>
            <a:spLocks noGrp="1"/>
          </p:cNvSpPr>
          <p:nvPr>
            <p:ph type="sldNum" sz="quarter" idx="12"/>
          </p:nvPr>
        </p:nvSpPr>
        <p:spPr/>
        <p:txBody>
          <a:bodyPr/>
          <a:lstStyle/>
          <a:p>
            <a:fld id="{53928499-C92B-FF4C-B1E5-08F1FD50C1BB}" type="slidenum">
              <a:rPr lang="de-DE" smtClean="0"/>
              <a:t>7</a:t>
            </a:fld>
            <a:endParaRPr lang="de-DE"/>
          </a:p>
        </p:txBody>
      </p:sp>
      <p:sp>
        <p:nvSpPr>
          <p:cNvPr id="13" name="Rechteck 12">
            <a:extLst>
              <a:ext uri="{FF2B5EF4-FFF2-40B4-BE49-F238E27FC236}">
                <a16:creationId xmlns:a16="http://schemas.microsoft.com/office/drawing/2014/main" id="{613B5CEF-E86E-2F41-B57E-D3550BFD242A}"/>
              </a:ext>
            </a:extLst>
          </p:cNvPr>
          <p:cNvSpPr/>
          <p:nvPr/>
        </p:nvSpPr>
        <p:spPr>
          <a:xfrm>
            <a:off x="94883" y="91230"/>
            <a:ext cx="7934692" cy="338554"/>
          </a:xfrm>
          <a:prstGeom prst="rect">
            <a:avLst/>
          </a:prstGeom>
        </p:spPr>
        <p:txBody>
          <a:bodyPr wrap="square">
            <a:spAutoFit/>
          </a:bodyPr>
          <a:lstStyle/>
          <a:p>
            <a:r>
              <a:rPr lang="en" sz="1600" b="1" dirty="0">
                <a:latin typeface="Alright Sans" panose="02000503040000020004" pitchFamily="2" charset="0"/>
              </a:rPr>
              <a:t>4	</a:t>
            </a:r>
            <a:r>
              <a:rPr lang="de-DE" sz="1600" b="1" dirty="0">
                <a:latin typeface="Alright Sans" panose="02000503040000020004" pitchFamily="2" charset="0"/>
              </a:rPr>
              <a:t>Stabilität</a:t>
            </a:r>
            <a:endParaRPr lang="en" sz="1600" b="1" dirty="0">
              <a:latin typeface="Alright Sans" panose="02000503040000020004" pitchFamily="2" charset="0"/>
            </a:endParaRPr>
          </a:p>
        </p:txBody>
      </p:sp>
      <p:sp>
        <p:nvSpPr>
          <p:cNvPr id="14" name="Foliennummernplatzhalter 6">
            <a:extLst>
              <a:ext uri="{FF2B5EF4-FFF2-40B4-BE49-F238E27FC236}">
                <a16:creationId xmlns:a16="http://schemas.microsoft.com/office/drawing/2014/main" id="{55557CDD-5E75-EC47-A609-BC7B1C07FD63}"/>
              </a:ext>
            </a:extLst>
          </p:cNvPr>
          <p:cNvSpPr txBox="1">
            <a:spLocks/>
          </p:cNvSpPr>
          <p:nvPr/>
        </p:nvSpPr>
        <p:spPr>
          <a:xfrm>
            <a:off x="7902269" y="673117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lright Sans"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928499-C92B-FF4C-B1E5-08F1FD50C1BB}" type="slidenum">
              <a:rPr lang="de-DE" smtClean="0"/>
              <a:pPr/>
              <a:t>7</a:t>
            </a:fld>
            <a:endParaRPr lang="de-DE" dirty="0"/>
          </a:p>
        </p:txBody>
      </p:sp>
      <p:sp>
        <p:nvSpPr>
          <p:cNvPr id="5" name="Rechteck 4">
            <a:extLst>
              <a:ext uri="{FF2B5EF4-FFF2-40B4-BE49-F238E27FC236}">
                <a16:creationId xmlns:a16="http://schemas.microsoft.com/office/drawing/2014/main" id="{DF55D11F-C314-5846-A160-B74F14ECDB28}"/>
              </a:ext>
            </a:extLst>
          </p:cNvPr>
          <p:cNvSpPr/>
          <p:nvPr/>
        </p:nvSpPr>
        <p:spPr>
          <a:xfrm>
            <a:off x="522393" y="582184"/>
            <a:ext cx="7934692" cy="1600438"/>
          </a:xfrm>
          <a:prstGeom prst="rect">
            <a:avLst/>
          </a:prstGeom>
        </p:spPr>
        <p:txBody>
          <a:bodyPr wrap="square">
            <a:spAutoFit/>
          </a:bodyPr>
          <a:lstStyle/>
          <a:p>
            <a:r>
              <a:rPr lang="de-DE" sz="1400" dirty="0">
                <a:latin typeface="Alright Sans" panose="02000503040000020004" pitchFamily="2" charset="0"/>
              </a:rPr>
              <a:t>Für Stabilität des Beckens sorgen die ca. 70% langsamen Fasern der BB-Muskulatur.</a:t>
            </a:r>
          </a:p>
          <a:p>
            <a:r>
              <a:rPr lang="de-DE" sz="1400" dirty="0">
                <a:latin typeface="Alright Sans" panose="02000503040000020004" pitchFamily="2" charset="0"/>
              </a:rPr>
              <a:t>Die Mobilität verdankt das Becken neben dem Hüftgelenk den Muskelfasern und Faszien der BB-Muskulatur. Faszien sind Komponenten des Bindegewebes, die unsere Muskeln wie ein dreidimensionales Spinnennetz umschließen. Wenn wir uns bewegen, machen die Faszien die Bewegung automatisch mit und passen sich an die durchgeführten Bewegungen an.  </a:t>
            </a:r>
          </a:p>
          <a:p>
            <a:r>
              <a:rPr lang="de-DE" sz="1400" dirty="0">
                <a:latin typeface="Alright Sans" panose="02000503040000020004" pitchFamily="2" charset="0"/>
              </a:rPr>
              <a:t>Die nachhaltige Leistungsfähigkeit BB-Muskulatur wird durch regelmäßige Ausdauerübungen erhalten.</a:t>
            </a:r>
            <a:endParaRPr lang="en" sz="1400" dirty="0">
              <a:latin typeface="Alright Sans" panose="02000503040000020004" pitchFamily="2" charset="0"/>
            </a:endParaRPr>
          </a:p>
        </p:txBody>
      </p:sp>
      <p:pic>
        <p:nvPicPr>
          <p:cNvPr id="3" name="Grafik 2">
            <a:extLst>
              <a:ext uri="{FF2B5EF4-FFF2-40B4-BE49-F238E27FC236}">
                <a16:creationId xmlns:a16="http://schemas.microsoft.com/office/drawing/2014/main" id="{4CD1852F-5CDB-794D-BACE-39EF7CEA6A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1825" y="2643425"/>
            <a:ext cx="7270444" cy="4089625"/>
          </a:xfrm>
          <a:prstGeom prst="rect">
            <a:avLst/>
          </a:prstGeom>
        </p:spPr>
      </p:pic>
    </p:spTree>
    <p:extLst>
      <p:ext uri="{BB962C8B-B14F-4D97-AF65-F5344CB8AC3E}">
        <p14:creationId xmlns:p14="http://schemas.microsoft.com/office/powerpoint/2010/main" val="118561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65495F9-D8A4-A448-8C0F-4A1258C8EE9C}"/>
              </a:ext>
            </a:extLst>
          </p:cNvPr>
          <p:cNvSpPr>
            <a:spLocks noGrp="1"/>
          </p:cNvSpPr>
          <p:nvPr>
            <p:ph type="sldNum" sz="quarter" idx="12"/>
          </p:nvPr>
        </p:nvSpPr>
        <p:spPr/>
        <p:txBody>
          <a:bodyPr/>
          <a:lstStyle/>
          <a:p>
            <a:fld id="{53928499-C92B-FF4C-B1E5-08F1FD50C1BB}" type="slidenum">
              <a:rPr lang="de-DE" smtClean="0"/>
              <a:t>8</a:t>
            </a:fld>
            <a:endParaRPr lang="de-DE"/>
          </a:p>
        </p:txBody>
      </p:sp>
      <p:sp>
        <p:nvSpPr>
          <p:cNvPr id="13" name="Rechteck 12">
            <a:extLst>
              <a:ext uri="{FF2B5EF4-FFF2-40B4-BE49-F238E27FC236}">
                <a16:creationId xmlns:a16="http://schemas.microsoft.com/office/drawing/2014/main" id="{613B5CEF-E86E-2F41-B57E-D3550BFD242A}"/>
              </a:ext>
            </a:extLst>
          </p:cNvPr>
          <p:cNvSpPr/>
          <p:nvPr/>
        </p:nvSpPr>
        <p:spPr>
          <a:xfrm>
            <a:off x="94883" y="91230"/>
            <a:ext cx="7934692" cy="338554"/>
          </a:xfrm>
          <a:prstGeom prst="rect">
            <a:avLst/>
          </a:prstGeom>
        </p:spPr>
        <p:txBody>
          <a:bodyPr wrap="square">
            <a:spAutoFit/>
          </a:bodyPr>
          <a:lstStyle/>
          <a:p>
            <a:r>
              <a:rPr lang="en" sz="1600" b="1" dirty="0">
                <a:latin typeface="Alright Sans" panose="02000503040000020004" pitchFamily="2" charset="0"/>
              </a:rPr>
              <a:t>5	</a:t>
            </a:r>
            <a:r>
              <a:rPr lang="de-DE" sz="1600" b="1" dirty="0">
                <a:latin typeface="Alright Sans" panose="02000503040000020004" pitchFamily="2" charset="0"/>
              </a:rPr>
              <a:t>Schnellkraft</a:t>
            </a:r>
            <a:endParaRPr lang="en" sz="1600" b="1" dirty="0">
              <a:latin typeface="Alright Sans" panose="02000503040000020004" pitchFamily="2" charset="0"/>
            </a:endParaRPr>
          </a:p>
        </p:txBody>
      </p:sp>
      <p:sp>
        <p:nvSpPr>
          <p:cNvPr id="14" name="Foliennummernplatzhalter 6">
            <a:extLst>
              <a:ext uri="{FF2B5EF4-FFF2-40B4-BE49-F238E27FC236}">
                <a16:creationId xmlns:a16="http://schemas.microsoft.com/office/drawing/2014/main" id="{55557CDD-5E75-EC47-A609-BC7B1C07FD63}"/>
              </a:ext>
            </a:extLst>
          </p:cNvPr>
          <p:cNvSpPr txBox="1">
            <a:spLocks/>
          </p:cNvSpPr>
          <p:nvPr/>
        </p:nvSpPr>
        <p:spPr>
          <a:xfrm>
            <a:off x="7902269" y="673117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lright Sans"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928499-C92B-FF4C-B1E5-08F1FD50C1BB}" type="slidenum">
              <a:rPr lang="de-DE" smtClean="0"/>
              <a:pPr/>
              <a:t>8</a:t>
            </a:fld>
            <a:endParaRPr lang="de-DE" dirty="0"/>
          </a:p>
        </p:txBody>
      </p:sp>
      <p:pic>
        <p:nvPicPr>
          <p:cNvPr id="4" name="Grafik 3">
            <a:extLst>
              <a:ext uri="{FF2B5EF4-FFF2-40B4-BE49-F238E27FC236}">
                <a16:creationId xmlns:a16="http://schemas.microsoft.com/office/drawing/2014/main" id="{25B10D5B-9BE8-FF44-9206-F1A56629B1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1825" y="2600325"/>
            <a:ext cx="5922962" cy="3331666"/>
          </a:xfrm>
          <a:prstGeom prst="rect">
            <a:avLst/>
          </a:prstGeom>
        </p:spPr>
      </p:pic>
      <p:sp>
        <p:nvSpPr>
          <p:cNvPr id="9" name="Rechteck 8">
            <a:extLst>
              <a:ext uri="{FF2B5EF4-FFF2-40B4-BE49-F238E27FC236}">
                <a16:creationId xmlns:a16="http://schemas.microsoft.com/office/drawing/2014/main" id="{41F317B1-E114-E945-A865-94AC217A2C5F}"/>
              </a:ext>
            </a:extLst>
          </p:cNvPr>
          <p:cNvSpPr/>
          <p:nvPr/>
        </p:nvSpPr>
        <p:spPr>
          <a:xfrm>
            <a:off x="522393" y="582184"/>
            <a:ext cx="7934692" cy="523220"/>
          </a:xfrm>
          <a:prstGeom prst="rect">
            <a:avLst/>
          </a:prstGeom>
        </p:spPr>
        <p:txBody>
          <a:bodyPr wrap="square">
            <a:spAutoFit/>
          </a:bodyPr>
          <a:lstStyle/>
          <a:p>
            <a:r>
              <a:rPr lang="de-DE" sz="1400" dirty="0">
                <a:latin typeface="Alright Sans" panose="02000503040000020004" pitchFamily="2" charset="0"/>
              </a:rPr>
              <a:t>Für die Kontinenz sind u.a. die ca. 30% „schnellen Fasern“ verantwortlich. </a:t>
            </a:r>
          </a:p>
          <a:p>
            <a:r>
              <a:rPr lang="de-DE" sz="1400" dirty="0">
                <a:latin typeface="Alright Sans" panose="02000503040000020004" pitchFamily="2" charset="0"/>
              </a:rPr>
              <a:t>Die Leistung der schnellen Fasern wird durch Schnellkraftübungen erhalten.</a:t>
            </a:r>
            <a:endParaRPr lang="en" sz="1400" dirty="0">
              <a:latin typeface="Alright Sans" panose="02000503040000020004" pitchFamily="2" charset="0"/>
            </a:endParaRPr>
          </a:p>
        </p:txBody>
      </p:sp>
    </p:spTree>
    <p:extLst>
      <p:ext uri="{BB962C8B-B14F-4D97-AF65-F5344CB8AC3E}">
        <p14:creationId xmlns:p14="http://schemas.microsoft.com/office/powerpoint/2010/main" val="424046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65495F9-D8A4-A448-8C0F-4A1258C8EE9C}"/>
              </a:ext>
            </a:extLst>
          </p:cNvPr>
          <p:cNvSpPr>
            <a:spLocks noGrp="1"/>
          </p:cNvSpPr>
          <p:nvPr>
            <p:ph type="sldNum" sz="quarter" idx="12"/>
          </p:nvPr>
        </p:nvSpPr>
        <p:spPr/>
        <p:txBody>
          <a:bodyPr/>
          <a:lstStyle/>
          <a:p>
            <a:fld id="{53928499-C92B-FF4C-B1E5-08F1FD50C1BB}" type="slidenum">
              <a:rPr lang="de-DE" smtClean="0"/>
              <a:t>9</a:t>
            </a:fld>
            <a:endParaRPr lang="de-DE"/>
          </a:p>
        </p:txBody>
      </p:sp>
      <p:sp>
        <p:nvSpPr>
          <p:cNvPr id="13" name="Rechteck 12">
            <a:extLst>
              <a:ext uri="{FF2B5EF4-FFF2-40B4-BE49-F238E27FC236}">
                <a16:creationId xmlns:a16="http://schemas.microsoft.com/office/drawing/2014/main" id="{613B5CEF-E86E-2F41-B57E-D3550BFD242A}"/>
              </a:ext>
            </a:extLst>
          </p:cNvPr>
          <p:cNvSpPr/>
          <p:nvPr/>
        </p:nvSpPr>
        <p:spPr>
          <a:xfrm>
            <a:off x="94883" y="91230"/>
            <a:ext cx="7934692" cy="584775"/>
          </a:xfrm>
          <a:prstGeom prst="rect">
            <a:avLst/>
          </a:prstGeom>
        </p:spPr>
        <p:txBody>
          <a:bodyPr wrap="square">
            <a:spAutoFit/>
          </a:bodyPr>
          <a:lstStyle/>
          <a:p>
            <a:r>
              <a:rPr lang="en" sz="1600" b="1" dirty="0">
                <a:latin typeface="Alright Sans" panose="02000503040000020004" pitchFamily="2" charset="0"/>
              </a:rPr>
              <a:t>6	</a:t>
            </a:r>
            <a:r>
              <a:rPr lang="de-DE" sz="1600" b="1" dirty="0">
                <a:latin typeface="Alright Sans" panose="02000503040000020004" pitchFamily="2" charset="0"/>
              </a:rPr>
              <a:t>Was </a:t>
            </a:r>
            <a:r>
              <a:rPr lang="de-DE" sz="1600" b="1" dirty="0" err="1">
                <a:latin typeface="Alright Sans" panose="02000503040000020004" pitchFamily="2" charset="0"/>
              </a:rPr>
              <a:t>heisst</a:t>
            </a:r>
            <a:r>
              <a:rPr lang="de-DE" sz="1600" b="1" dirty="0">
                <a:latin typeface="Alright Sans" panose="02000503040000020004" pitchFamily="2" charset="0"/>
              </a:rPr>
              <a:t> eigentlich Inkontinenz?</a:t>
            </a:r>
          </a:p>
          <a:p>
            <a:endParaRPr lang="en" sz="1600" b="1" dirty="0">
              <a:latin typeface="Alright Sans" panose="02000503040000020004" pitchFamily="2" charset="0"/>
            </a:endParaRPr>
          </a:p>
        </p:txBody>
      </p:sp>
      <p:sp>
        <p:nvSpPr>
          <p:cNvPr id="14" name="Foliennummernplatzhalter 6">
            <a:extLst>
              <a:ext uri="{FF2B5EF4-FFF2-40B4-BE49-F238E27FC236}">
                <a16:creationId xmlns:a16="http://schemas.microsoft.com/office/drawing/2014/main" id="{55557CDD-5E75-EC47-A609-BC7B1C07FD63}"/>
              </a:ext>
            </a:extLst>
          </p:cNvPr>
          <p:cNvSpPr txBox="1">
            <a:spLocks/>
          </p:cNvSpPr>
          <p:nvPr/>
        </p:nvSpPr>
        <p:spPr>
          <a:xfrm>
            <a:off x="7902269" y="673117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lright Sans"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928499-C92B-FF4C-B1E5-08F1FD50C1BB}" type="slidenum">
              <a:rPr lang="de-DE" smtClean="0"/>
              <a:pPr/>
              <a:t>9</a:t>
            </a:fld>
            <a:endParaRPr lang="de-DE" dirty="0"/>
          </a:p>
        </p:txBody>
      </p:sp>
      <p:sp>
        <p:nvSpPr>
          <p:cNvPr id="2" name="Textfeld 1">
            <a:extLst>
              <a:ext uri="{FF2B5EF4-FFF2-40B4-BE49-F238E27FC236}">
                <a16:creationId xmlns:a16="http://schemas.microsoft.com/office/drawing/2014/main" id="{1B45013C-EBD7-894F-AA00-44F266FF7073}"/>
              </a:ext>
            </a:extLst>
          </p:cNvPr>
          <p:cNvSpPr txBox="1"/>
          <p:nvPr/>
        </p:nvSpPr>
        <p:spPr>
          <a:xfrm>
            <a:off x="844887" y="4502841"/>
            <a:ext cx="4391142" cy="1600438"/>
          </a:xfrm>
          <a:prstGeom prst="rect">
            <a:avLst/>
          </a:prstGeom>
          <a:noFill/>
        </p:spPr>
        <p:txBody>
          <a:bodyPr wrap="square" rtlCol="0">
            <a:spAutoFit/>
          </a:bodyPr>
          <a:lstStyle/>
          <a:p>
            <a:r>
              <a:rPr lang="de-DE" sz="1400" dirty="0">
                <a:latin typeface="Alright Sans" panose="02000503040000020004" pitchFamily="2" charset="0"/>
              </a:rPr>
              <a:t>Drei häufige auftretende Formen der Inkontinenz:</a:t>
            </a:r>
          </a:p>
          <a:p>
            <a:br>
              <a:rPr lang="de-DE" sz="1400" dirty="0">
                <a:latin typeface="Alright Sans" panose="02000503040000020004" pitchFamily="2" charset="0"/>
              </a:rPr>
            </a:br>
            <a:endParaRPr lang="de-DE" sz="1400" dirty="0">
              <a:latin typeface="Alright Sans" panose="02000503040000020004" pitchFamily="2" charset="0"/>
            </a:endParaRPr>
          </a:p>
          <a:p>
            <a:pPr marL="285750" indent="-285750">
              <a:buFont typeface="Arial" panose="020B0604020202020204" pitchFamily="34" charset="0"/>
              <a:buChar char="•"/>
            </a:pPr>
            <a:r>
              <a:rPr lang="de-DE" sz="1400" dirty="0">
                <a:latin typeface="Alright Sans" panose="02000503040000020004" pitchFamily="2" charset="0"/>
              </a:rPr>
              <a:t>Belastungs-Inkontinenz</a:t>
            </a:r>
          </a:p>
          <a:p>
            <a:pPr marL="285750" indent="-285750">
              <a:buFont typeface="Arial" panose="020B0604020202020204" pitchFamily="34" charset="0"/>
              <a:buChar char="•"/>
            </a:pPr>
            <a:r>
              <a:rPr lang="de-DE" sz="1400" dirty="0">
                <a:latin typeface="Alright Sans" panose="02000503040000020004" pitchFamily="2" charset="0"/>
              </a:rPr>
              <a:t>Drang-Inkontinenz</a:t>
            </a:r>
          </a:p>
          <a:p>
            <a:pPr marL="285750" indent="-285750">
              <a:buFont typeface="Arial" panose="020B0604020202020204" pitchFamily="34" charset="0"/>
              <a:buChar char="•"/>
            </a:pPr>
            <a:r>
              <a:rPr lang="de-DE" sz="1400" dirty="0">
                <a:latin typeface="Alright Sans" panose="02000503040000020004" pitchFamily="2" charset="0"/>
              </a:rPr>
              <a:t>Überlauf-Inkontinenz</a:t>
            </a:r>
          </a:p>
          <a:p>
            <a:endParaRPr lang="de-DE" sz="1400" dirty="0">
              <a:latin typeface="Alright Sans" panose="02000503040000020004" pitchFamily="2" charset="0"/>
            </a:endParaRPr>
          </a:p>
        </p:txBody>
      </p:sp>
      <p:pic>
        <p:nvPicPr>
          <p:cNvPr id="3" name="Grafik 2">
            <a:extLst>
              <a:ext uri="{FF2B5EF4-FFF2-40B4-BE49-F238E27FC236}">
                <a16:creationId xmlns:a16="http://schemas.microsoft.com/office/drawing/2014/main" id="{1C7BC31A-8EBC-7B42-8A80-5576C7E8A8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1825" y="657225"/>
            <a:ext cx="8017823" cy="3585570"/>
          </a:xfrm>
          <a:prstGeom prst="rect">
            <a:avLst/>
          </a:prstGeom>
        </p:spPr>
      </p:pic>
    </p:spTree>
    <p:extLst>
      <p:ext uri="{BB962C8B-B14F-4D97-AF65-F5344CB8AC3E}">
        <p14:creationId xmlns:p14="http://schemas.microsoft.com/office/powerpoint/2010/main" val="406841001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448</Words>
  <Application>Microsoft Macintosh PowerPoint</Application>
  <PresentationFormat>A4-Papier (210 x 297 mm)</PresentationFormat>
  <Paragraphs>155</Paragraphs>
  <Slides>14</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Alright Sans</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Denis Cohn</dc:creator>
  <cp:lastModifiedBy>Microsoft Office User</cp:lastModifiedBy>
  <cp:revision>268</cp:revision>
  <cp:lastPrinted>2019-06-27T14:22:58Z</cp:lastPrinted>
  <dcterms:created xsi:type="dcterms:W3CDTF">2018-12-27T13:59:18Z</dcterms:created>
  <dcterms:modified xsi:type="dcterms:W3CDTF">2019-08-09T22:07:49Z</dcterms:modified>
</cp:coreProperties>
</file>